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0" r:id="rId2"/>
    <p:sldId id="319" r:id="rId3"/>
    <p:sldId id="316" r:id="rId4"/>
    <p:sldId id="317" r:id="rId5"/>
    <p:sldId id="320" r:id="rId6"/>
    <p:sldId id="279" r:id="rId7"/>
    <p:sldId id="321" r:id="rId8"/>
    <p:sldId id="318" r:id="rId9"/>
    <p:sldId id="322" r:id="rId10"/>
    <p:sldId id="323" r:id="rId11"/>
    <p:sldId id="324" r:id="rId12"/>
  </p:sldIdLst>
  <p:sldSz cx="12192000" cy="6858000"/>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5394" autoAdjust="0"/>
  </p:normalViewPr>
  <p:slideViewPr>
    <p:cSldViewPr snapToGrid="0" showGuides="1">
      <p:cViewPr varScale="1">
        <p:scale>
          <a:sx n="75" d="100"/>
          <a:sy n="75" d="100"/>
        </p:scale>
        <p:origin x="522" y="60"/>
      </p:cViewPr>
      <p:guideLst>
        <p:guide orient="horz" pos="2136"/>
        <p:guide pos="3840"/>
      </p:guideLst>
    </p:cSldViewPr>
  </p:slideViewPr>
  <p:notesTextViewPr>
    <p:cViewPr>
      <p:scale>
        <a:sx n="1" d="1"/>
        <a:sy n="1" d="1"/>
      </p:scale>
      <p:origin x="0" y="0"/>
    </p:cViewPr>
  </p:notesTextViewPr>
  <p:notesViewPr>
    <p:cSldViewPr snapToGrid="0" showGuides="1">
      <p:cViewPr varScale="1">
        <p:scale>
          <a:sx n="85" d="100"/>
          <a:sy n="85" d="100"/>
        </p:scale>
        <p:origin x="29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372"/>
          </a:xfrm>
          <a:prstGeom prst="rect">
            <a:avLst/>
          </a:prstGeom>
        </p:spPr>
        <p:txBody>
          <a:bodyPr vert="horz" lIns="91440" tIns="45720" rIns="91440" bIns="45720" rtlCol="0"/>
          <a:lstStyle>
            <a:lvl1pPr algn="r">
              <a:defRPr sz="1200"/>
            </a:lvl1pPr>
          </a:lstStyle>
          <a:p>
            <a:fld id="{B3D5BAC0-9BDB-48EE-A1C1-EE99A234D5DC}" type="datetimeFigureOut">
              <a:rPr lang="en-US" smtClean="0"/>
              <a:t>1/10/2020</a:t>
            </a:fld>
            <a:endParaRPr lang="en-US"/>
          </a:p>
        </p:txBody>
      </p:sp>
      <p:sp>
        <p:nvSpPr>
          <p:cNvPr id="4" name="Footer Placeholder 3"/>
          <p:cNvSpPr>
            <a:spLocks noGrp="1"/>
          </p:cNvSpPr>
          <p:nvPr>
            <p:ph type="ftr" sz="quarter" idx="2"/>
          </p:nvPr>
        </p:nvSpPr>
        <p:spPr>
          <a:xfrm>
            <a:off x="0" y="8753067"/>
            <a:ext cx="2971800" cy="4623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2371"/>
          </a:xfrm>
          <a:prstGeom prst="rect">
            <a:avLst/>
          </a:prstGeom>
        </p:spPr>
        <p:txBody>
          <a:bodyPr vert="horz" lIns="91440" tIns="45720" rIns="91440" bIns="45720" rtlCol="0" anchor="b"/>
          <a:lstStyle>
            <a:lvl1pPr algn="r">
              <a:defRPr sz="1200"/>
            </a:lvl1pPr>
          </a:lstStyle>
          <a:p>
            <a:fld id="{207672BF-70FF-48A7-9908-539DE3A31DAA}" type="slidenum">
              <a:rPr lang="en-US" smtClean="0"/>
              <a:t>‹#›</a:t>
            </a:fld>
            <a:endParaRPr lang="en-US"/>
          </a:p>
        </p:txBody>
      </p:sp>
    </p:spTree>
    <p:extLst>
      <p:ext uri="{BB962C8B-B14F-4D97-AF65-F5344CB8AC3E}">
        <p14:creationId xmlns:p14="http://schemas.microsoft.com/office/powerpoint/2010/main" val="2632619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372"/>
          </a:xfrm>
          <a:prstGeom prst="rect">
            <a:avLst/>
          </a:prstGeom>
        </p:spPr>
        <p:txBody>
          <a:bodyPr vert="horz" lIns="91440" tIns="45720" rIns="91440" bIns="45720" rtlCol="0"/>
          <a:lstStyle>
            <a:lvl1pPr algn="r">
              <a:defRPr sz="1200"/>
            </a:lvl1pPr>
          </a:lstStyle>
          <a:p>
            <a:fld id="{3E6ED67B-CECE-4E73-957A-BF6B513BFB1C}" type="datetimeFigureOut">
              <a:rPr lang="en-US" smtClean="0"/>
              <a:t>1/10/2020</a:t>
            </a:fld>
            <a:endParaRPr lang="en-US"/>
          </a:p>
        </p:txBody>
      </p:sp>
      <p:sp>
        <p:nvSpPr>
          <p:cNvPr id="4" name="Slide Image Placeholder 3"/>
          <p:cNvSpPr>
            <a:spLocks noGrp="1" noRot="1" noChangeAspect="1"/>
          </p:cNvSpPr>
          <p:nvPr>
            <p:ph type="sldImg" idx="2"/>
          </p:nvPr>
        </p:nvSpPr>
        <p:spPr>
          <a:xfrm>
            <a:off x="665163" y="1152525"/>
            <a:ext cx="5527675" cy="3109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34929"/>
            <a:ext cx="5486400" cy="362857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7"/>
            <a:ext cx="2971800" cy="4623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2371"/>
          </a:xfrm>
          <a:prstGeom prst="rect">
            <a:avLst/>
          </a:prstGeom>
        </p:spPr>
        <p:txBody>
          <a:bodyPr vert="horz" lIns="91440" tIns="45720" rIns="91440" bIns="45720" rtlCol="0" anchor="b"/>
          <a:lstStyle>
            <a:lvl1pPr algn="r">
              <a:defRPr sz="1200"/>
            </a:lvl1pPr>
          </a:lstStyle>
          <a:p>
            <a:fld id="{52080A30-1857-44F3-8221-ABA13A767B8F}" type="slidenum">
              <a:rPr lang="en-US" smtClean="0"/>
              <a:t>‹#›</a:t>
            </a:fld>
            <a:endParaRPr lang="en-US"/>
          </a:p>
        </p:txBody>
      </p:sp>
    </p:spTree>
    <p:extLst>
      <p:ext uri="{BB962C8B-B14F-4D97-AF65-F5344CB8AC3E}">
        <p14:creationId xmlns:p14="http://schemas.microsoft.com/office/powerpoint/2010/main" val="28475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1</a:t>
            </a:fld>
            <a:endParaRPr lang="en-US" dirty="0"/>
          </a:p>
        </p:txBody>
      </p:sp>
    </p:spTree>
    <p:extLst>
      <p:ext uri="{BB962C8B-B14F-4D97-AF65-F5344CB8AC3E}">
        <p14:creationId xmlns:p14="http://schemas.microsoft.com/office/powerpoint/2010/main" val="4680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PLACEHOLDER</a:t>
            </a:r>
          </a:p>
        </p:txBody>
      </p:sp>
      <p:sp>
        <p:nvSpPr>
          <p:cNvPr id="4" name="Slide Number Placeholder 3"/>
          <p:cNvSpPr>
            <a:spLocks noGrp="1"/>
          </p:cNvSpPr>
          <p:nvPr>
            <p:ph type="sldNum" sz="quarter" idx="10"/>
          </p:nvPr>
        </p:nvSpPr>
        <p:spPr/>
        <p:txBody>
          <a:bodyPr/>
          <a:lstStyle/>
          <a:p>
            <a:fld id="{52080A30-1857-44F3-8221-ABA13A767B8F}" type="slidenum">
              <a:rPr lang="en-US" smtClean="0"/>
              <a:t>11</a:t>
            </a:fld>
            <a:endParaRPr lang="en-US"/>
          </a:p>
        </p:txBody>
      </p:sp>
    </p:spTree>
    <p:extLst>
      <p:ext uri="{BB962C8B-B14F-4D97-AF65-F5344CB8AC3E}">
        <p14:creationId xmlns:p14="http://schemas.microsoft.com/office/powerpoint/2010/main" val="326619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design is a process,</a:t>
            </a:r>
            <a:r>
              <a:rPr lang="en-US" baseline="0" dirty="0"/>
              <a:t> and each step of the process informs and supports the next steps. </a:t>
            </a:r>
          </a:p>
          <a:p>
            <a:endParaRPr lang="en-US" baseline="0" dirty="0"/>
          </a:p>
          <a:p>
            <a:r>
              <a:rPr lang="en-US" baseline="0" dirty="0"/>
              <a:t>At a certain point, students may choose to return to a previous activity or step of the process in order to support the development of their project. If their initial concept is not working or does not succeed, choosing to reframe the challenge or choosing additional nature-based resources to inform their project is not a step backwards but an integral part of the design process. Continual iteration and experimentation (and failure) allow ideas to progress rapidly towards a design solution. </a:t>
            </a:r>
          </a:p>
          <a:p>
            <a:endParaRPr lang="en-US" baseline="0" dirty="0"/>
          </a:p>
          <a:p>
            <a:r>
              <a:rPr lang="en-US" baseline="0" dirty="0"/>
              <a:t>Students will spend additional time brainstorming and incorporate the ideas they developed in Lessons 1 and 2 to develop a design that will help create a stronger sense of inclusion for the specific user as well as for a broader group.</a:t>
            </a:r>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2</a:t>
            </a:fld>
            <a:endParaRPr lang="en-US"/>
          </a:p>
        </p:txBody>
      </p:sp>
    </p:spTree>
    <p:extLst>
      <p:ext uri="{BB962C8B-B14F-4D97-AF65-F5344CB8AC3E}">
        <p14:creationId xmlns:p14="http://schemas.microsoft.com/office/powerpoint/2010/main" val="148566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Prolific mindset</a:t>
            </a:r>
          </a:p>
          <a:p>
            <a:r>
              <a:rPr lang="en-US" sz="1200" dirty="0"/>
              <a:t>Strive for quantity over quality. </a:t>
            </a:r>
          </a:p>
          <a:p>
            <a:r>
              <a:rPr lang="en-US" sz="1200" dirty="0"/>
              <a:t>Defer judgement. </a:t>
            </a:r>
          </a:p>
          <a:p>
            <a:r>
              <a:rPr lang="en-US" sz="1200" dirty="0"/>
              <a:t>Encourage wild ideas.</a:t>
            </a:r>
          </a:p>
          <a:p>
            <a:r>
              <a:rPr lang="en-US" sz="1200" dirty="0"/>
              <a:t>Record every idea (and be visual).</a:t>
            </a:r>
          </a:p>
          <a:p>
            <a:r>
              <a:rPr lang="en-US" sz="1200" dirty="0"/>
              <a:t>Stay on topic and build on the ideas of others.</a:t>
            </a:r>
          </a:p>
          <a:p>
            <a:endParaRPr lang="en-US" dirty="0"/>
          </a:p>
          <a:p>
            <a:endParaRPr lang="en-US" dirty="0"/>
          </a:p>
          <a:p>
            <a:r>
              <a:rPr lang="en-US" dirty="0"/>
              <a:t>Remind</a:t>
            </a:r>
            <a:r>
              <a:rPr lang="en-US" baseline="0" dirty="0"/>
              <a:t> students of the goals of brainstorming and create an atmosphere that encourages as many ideas as possible to be recorded.</a:t>
            </a:r>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3</a:t>
            </a:fld>
            <a:endParaRPr lang="en-US"/>
          </a:p>
        </p:txBody>
      </p:sp>
    </p:spTree>
    <p:extLst>
      <p:ext uri="{BB962C8B-B14F-4D97-AF65-F5344CB8AC3E}">
        <p14:creationId xmlns:p14="http://schemas.microsoft.com/office/powerpoint/2010/main" val="212218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of the</a:t>
            </a:r>
            <a:r>
              <a:rPr lang="en-US" baseline="0" dirty="0"/>
              <a:t> challenge, which should identify what they would design to create a stronger sense of inclusion for all.</a:t>
            </a:r>
          </a:p>
        </p:txBody>
      </p:sp>
      <p:sp>
        <p:nvSpPr>
          <p:cNvPr id="4" name="Slide Number Placeholder 3"/>
          <p:cNvSpPr>
            <a:spLocks noGrp="1"/>
          </p:cNvSpPr>
          <p:nvPr>
            <p:ph type="sldNum" sz="quarter" idx="10"/>
          </p:nvPr>
        </p:nvSpPr>
        <p:spPr/>
        <p:txBody>
          <a:bodyPr/>
          <a:lstStyle/>
          <a:p>
            <a:fld id="{52080A30-1857-44F3-8221-ABA13A767B8F}" type="slidenum">
              <a:rPr lang="en-US" smtClean="0"/>
              <a:t>4</a:t>
            </a:fld>
            <a:endParaRPr lang="en-US"/>
          </a:p>
        </p:txBody>
      </p:sp>
    </p:spTree>
    <p:extLst>
      <p:ext uri="{BB962C8B-B14F-4D97-AF65-F5344CB8AC3E}">
        <p14:creationId xmlns:p14="http://schemas.microsoft.com/office/powerpoint/2010/main" val="20189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developing </a:t>
            </a:r>
            <a:r>
              <a:rPr lang="en-US" baseline="0" dirty="0"/>
              <a:t>design solution that will create a stronger sense of inclusion for all. </a:t>
            </a:r>
          </a:p>
          <a:p>
            <a:endParaRPr lang="en-US" baseline="0" dirty="0"/>
          </a:p>
          <a:p>
            <a:r>
              <a:rPr lang="en-US" baseline="0" dirty="0"/>
              <a:t>Designs are often unable to address every aspect of a challenge at once, so they narrow the focus of their challenge to provide clear objectives and manageable outcomes. </a:t>
            </a:r>
          </a:p>
          <a:p>
            <a:endParaRPr lang="en-US" baseline="0" dirty="0"/>
          </a:p>
        </p:txBody>
      </p:sp>
      <p:sp>
        <p:nvSpPr>
          <p:cNvPr id="4" name="Slide Number Placeholder 3"/>
          <p:cNvSpPr>
            <a:spLocks noGrp="1"/>
          </p:cNvSpPr>
          <p:nvPr>
            <p:ph type="sldNum" sz="quarter" idx="10"/>
          </p:nvPr>
        </p:nvSpPr>
        <p:spPr/>
        <p:txBody>
          <a:bodyPr/>
          <a:lstStyle/>
          <a:p>
            <a:fld id="{52080A30-1857-44F3-8221-ABA13A767B8F}" type="slidenum">
              <a:rPr lang="en-US" smtClean="0"/>
              <a:t>5</a:t>
            </a:fld>
            <a:endParaRPr lang="en-US"/>
          </a:p>
        </p:txBody>
      </p:sp>
    </p:spTree>
    <p:extLst>
      <p:ext uri="{BB962C8B-B14F-4D97-AF65-F5344CB8AC3E}">
        <p14:creationId xmlns:p14="http://schemas.microsoft.com/office/powerpoint/2010/main" val="150595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video will auto play. If it does not, scroll over the slide to see the video control to play the video manually.</a:t>
            </a:r>
          </a:p>
        </p:txBody>
      </p:sp>
      <p:sp>
        <p:nvSpPr>
          <p:cNvPr id="4" name="Slide Number Placeholder 3"/>
          <p:cNvSpPr>
            <a:spLocks noGrp="1"/>
          </p:cNvSpPr>
          <p:nvPr>
            <p:ph type="sldNum" sz="quarter" idx="5"/>
          </p:nvPr>
        </p:nvSpPr>
        <p:spPr/>
        <p:txBody>
          <a:bodyPr/>
          <a:lstStyle/>
          <a:p>
            <a:fld id="{52080A30-1857-44F3-8221-ABA13A767B8F}" type="slidenum">
              <a:rPr lang="en-US" smtClean="0"/>
              <a:t>7</a:t>
            </a:fld>
            <a:endParaRPr lang="en-US"/>
          </a:p>
        </p:txBody>
      </p:sp>
    </p:spTree>
    <p:extLst>
      <p:ext uri="{BB962C8B-B14F-4D97-AF65-F5344CB8AC3E}">
        <p14:creationId xmlns:p14="http://schemas.microsoft.com/office/powerpoint/2010/main" val="323746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8</a:t>
            </a:fld>
            <a:endParaRPr lang="en-US"/>
          </a:p>
        </p:txBody>
      </p:sp>
    </p:spTree>
    <p:extLst>
      <p:ext uri="{BB962C8B-B14F-4D97-AF65-F5344CB8AC3E}">
        <p14:creationId xmlns:p14="http://schemas.microsoft.com/office/powerpoint/2010/main" val="195884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9</a:t>
            </a:fld>
            <a:endParaRPr lang="en-US"/>
          </a:p>
        </p:txBody>
      </p:sp>
    </p:spTree>
    <p:extLst>
      <p:ext uri="{BB962C8B-B14F-4D97-AF65-F5344CB8AC3E}">
        <p14:creationId xmlns:p14="http://schemas.microsoft.com/office/powerpoint/2010/main" val="247107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80A30-1857-44F3-8221-ABA13A767B8F}" type="slidenum">
              <a:rPr lang="en-US" smtClean="0"/>
              <a:t>10</a:t>
            </a:fld>
            <a:endParaRPr lang="en-US"/>
          </a:p>
        </p:txBody>
      </p:sp>
    </p:spTree>
    <p:extLst>
      <p:ext uri="{BB962C8B-B14F-4D97-AF65-F5344CB8AC3E}">
        <p14:creationId xmlns:p14="http://schemas.microsoft.com/office/powerpoint/2010/main" val="127404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a:noFill/>
        </p:spPr>
        <p:txBody>
          <a:bodyPr anchor="t" anchorCtr="0">
            <a:sp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5760" y="1828800"/>
            <a:ext cx="11445240" cy="2733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56459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4406265" cy="1077218"/>
          </a:xfrm>
        </p:spPr>
        <p:txBody>
          <a:bodyPr anchor="t"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5760" y="2057400"/>
            <a:ext cx="44062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2BC24-82BB-4F01-87D4-36ADDB2D6C50}"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380077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8712BC24-82BB-4F01-87D4-36ADDB2D6C50}"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a:p>
        </p:txBody>
      </p:sp>
      <p:sp>
        <p:nvSpPr>
          <p:cNvPr id="8" name="Title 1"/>
          <p:cNvSpPr>
            <a:spLocks noGrp="1"/>
          </p:cNvSpPr>
          <p:nvPr>
            <p:ph type="title"/>
          </p:nvPr>
        </p:nvSpPr>
        <p:spPr>
          <a:xfrm>
            <a:off x="365760" y="457200"/>
            <a:ext cx="4406265" cy="1077218"/>
          </a:xfrm>
        </p:spPr>
        <p:txBody>
          <a:bodyPr anchor="t" anchorCtr="0"/>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65760" y="2057400"/>
            <a:ext cx="440626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2103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p:spPr>
        <p:txBody>
          <a:bodyPr anchor="t" anchorCtr="0"/>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5760" y="1828800"/>
            <a:ext cx="11445240" cy="2733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250015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015663"/>
          </a:xfrm>
        </p:spPr>
        <p:txBody>
          <a:bodyPr anchor="t" anchorCtr="0"/>
          <a:lstStyle>
            <a:lvl1pPr algn="l">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a:p>
        </p:txBody>
      </p:sp>
      <p:sp>
        <p:nvSpPr>
          <p:cNvPr id="7" name="Picture Placeholder 2"/>
          <p:cNvSpPr>
            <a:spLocks noGrp="1" noChangeAspect="1"/>
          </p:cNvSpPr>
          <p:nvPr>
            <p:ph type="pic" idx="1"/>
          </p:nvPr>
        </p:nvSpPr>
        <p:spPr>
          <a:xfrm>
            <a:off x="0" y="0"/>
            <a:ext cx="12192000" cy="6858000"/>
          </a:xfrm>
        </p:spPr>
        <p:txBody>
          <a:bodyPr/>
          <a:lstStyle>
            <a:lvl1pPr marL="0" indent="0">
              <a:buNone/>
              <a:tabLst>
                <a:tab pos="857250" algn="l"/>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2278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2BC24-82BB-4F01-87D4-36ADDB2D6C50}"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93467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0"/>
            <a:ext cx="11445240" cy="274320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65760" y="4589463"/>
            <a:ext cx="114452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2BC24-82BB-4F01-87D4-36ADDB2D6C50}"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271953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1825625"/>
            <a:ext cx="56540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638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2BC24-82BB-4F01-87D4-36ADDB2D6C50}"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310722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325563"/>
          </a:xfrm>
        </p:spPr>
        <p:txBody>
          <a:bodyPr/>
          <a:lstStyle/>
          <a:p>
            <a:r>
              <a:rPr lang="en-US"/>
              <a:t>Click to edit Master title style</a:t>
            </a:r>
          </a:p>
        </p:txBody>
      </p:sp>
      <p:sp>
        <p:nvSpPr>
          <p:cNvPr id="3" name="Text Placeholder 2"/>
          <p:cNvSpPr>
            <a:spLocks noGrp="1"/>
          </p:cNvSpPr>
          <p:nvPr>
            <p:ph type="body" idx="1"/>
          </p:nvPr>
        </p:nvSpPr>
        <p:spPr>
          <a:xfrm>
            <a:off x="365760" y="1681163"/>
            <a:ext cx="56318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5760" y="2505075"/>
            <a:ext cx="56318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38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2BC24-82BB-4F01-87D4-36ADDB2D6C50}"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10463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2BC24-82BB-4F01-87D4-36ADDB2D6C50}"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243684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2BC24-82BB-4F01-87D4-36ADDB2D6C50}"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633FE-AFF2-4E3E-B88F-48FFA4656719}" type="slidenum">
              <a:rPr lang="en-US" smtClean="0"/>
              <a:t>‹#›</a:t>
            </a:fld>
            <a:endParaRPr lang="en-US"/>
          </a:p>
        </p:txBody>
      </p:sp>
    </p:spTree>
    <p:extLst>
      <p:ext uri="{BB962C8B-B14F-4D97-AF65-F5344CB8AC3E}">
        <p14:creationId xmlns:p14="http://schemas.microsoft.com/office/powerpoint/2010/main" val="232919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45240" cy="76944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65760" y="1825625"/>
            <a:ext cx="114452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5760" y="6356350"/>
            <a:ext cx="3215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2BC24-82BB-4F01-87D4-36ADDB2D6C50}" type="datetimeFigureOut">
              <a:rPr lang="en-US" smtClean="0"/>
              <a:t>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633FE-AFF2-4E3E-B88F-48FFA4656719}" type="slidenum">
              <a:rPr lang="en-US" smtClean="0"/>
              <a:t>‹#›</a:t>
            </a:fld>
            <a:endParaRPr lang="en-US"/>
          </a:p>
        </p:txBody>
      </p:sp>
    </p:spTree>
    <p:extLst>
      <p:ext uri="{BB962C8B-B14F-4D97-AF65-F5344CB8AC3E}">
        <p14:creationId xmlns:p14="http://schemas.microsoft.com/office/powerpoint/2010/main" val="98407336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 y="381000"/>
            <a:ext cx="5676185" cy="2462408"/>
          </a:xfrm>
          <a:prstGeom prst="rect">
            <a:avLst/>
          </a:prstGeom>
        </p:spPr>
      </p:pic>
      <p:sp>
        <p:nvSpPr>
          <p:cNvPr id="2" name="Title 1"/>
          <p:cNvSpPr>
            <a:spLocks noGrp="1"/>
          </p:cNvSpPr>
          <p:nvPr>
            <p:ph type="ctrTitle"/>
          </p:nvPr>
        </p:nvSpPr>
        <p:spPr>
          <a:xfrm>
            <a:off x="381000" y="3461065"/>
            <a:ext cx="11445240" cy="2554545"/>
          </a:xfrm>
        </p:spPr>
        <p:txBody>
          <a:bodyPr/>
          <a:lstStyle/>
          <a:p>
            <a:r>
              <a:rPr lang="en-US" sz="4000" dirty="0"/>
              <a:t>2020 NATIONAL HIGH SCHOOL DESIGN COMPETITION </a:t>
            </a:r>
            <a:br>
              <a:rPr lang="en-US" dirty="0"/>
            </a:br>
            <a:r>
              <a:rPr lang="en-US" dirty="0"/>
              <a:t>LESSON 3: </a:t>
            </a:r>
            <a:br>
              <a:rPr lang="en-US" dirty="0"/>
            </a:br>
            <a:r>
              <a:rPr lang="en-US" cap="all" dirty="0"/>
              <a:t>Brainstorming</a:t>
            </a:r>
            <a:endParaRPr lang="en-US" dirty="0"/>
          </a:p>
        </p:txBody>
      </p:sp>
    </p:spTree>
    <p:extLst>
      <p:ext uri="{BB962C8B-B14F-4D97-AF65-F5344CB8AC3E}">
        <p14:creationId xmlns:p14="http://schemas.microsoft.com/office/powerpoint/2010/main" val="209324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015663"/>
          </a:xfrm>
        </p:spPr>
        <p:txBody>
          <a:bodyPr/>
          <a:lstStyle/>
          <a:p>
            <a:r>
              <a:rPr lang="en-US" sz="6000" cap="all" dirty="0"/>
              <a:t>NHSDC Entry Requirements</a:t>
            </a:r>
          </a:p>
        </p:txBody>
      </p:sp>
      <p:sp>
        <p:nvSpPr>
          <p:cNvPr id="3" name="Content Placeholder 2"/>
          <p:cNvSpPr>
            <a:spLocks noGrp="1"/>
          </p:cNvSpPr>
          <p:nvPr>
            <p:ph idx="1"/>
          </p:nvPr>
        </p:nvSpPr>
        <p:spPr>
          <a:xfrm>
            <a:off x="365760" y="1825625"/>
            <a:ext cx="11445240" cy="4807188"/>
          </a:xfrm>
        </p:spPr>
        <p:txBody>
          <a:bodyPr>
            <a:normAutofit/>
          </a:bodyPr>
          <a:lstStyle/>
          <a:p>
            <a:pPr marL="0" indent="0">
              <a:buNone/>
            </a:pPr>
            <a:r>
              <a:rPr lang="en-US" sz="3600" b="1" dirty="0"/>
              <a:t>ENTRIES DUE</a:t>
            </a:r>
          </a:p>
          <a:p>
            <a:pPr marL="0" indent="0">
              <a:buNone/>
            </a:pPr>
            <a:r>
              <a:rPr lang="en-US" sz="3600" b="1" dirty="0"/>
              <a:t>February 10, 2020, 11:59 p.m. (Eastern Time)</a:t>
            </a:r>
          </a:p>
          <a:p>
            <a:pPr marL="0" indent="0">
              <a:buNone/>
            </a:pPr>
            <a:endParaRPr lang="en-US" sz="3600" b="1" dirty="0"/>
          </a:p>
          <a:p>
            <a:pPr marL="0" indent="0">
              <a:buNone/>
            </a:pPr>
            <a:r>
              <a:rPr lang="en-US" sz="3600" b="1" dirty="0"/>
              <a:t>LEARN MORE</a:t>
            </a:r>
            <a:endParaRPr lang="en-US" sz="3600" dirty="0"/>
          </a:p>
          <a:p>
            <a:pPr marL="0" indent="0">
              <a:buNone/>
            </a:pPr>
            <a:r>
              <a:rPr lang="en-US" sz="3600" b="1" dirty="0"/>
              <a:t>www.cooperhewitt.org/designcompetition</a:t>
            </a:r>
            <a:endParaRPr lang="en-US" sz="3600" dirty="0"/>
          </a:p>
        </p:txBody>
      </p:sp>
    </p:spTree>
    <p:extLst>
      <p:ext uri="{BB962C8B-B14F-4D97-AF65-F5344CB8AC3E}">
        <p14:creationId xmlns:p14="http://schemas.microsoft.com/office/powerpoint/2010/main" val="398681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7ABA2-EF99-4369-90CD-8BF2EE726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 y="-4267"/>
            <a:ext cx="12184423" cy="6862267"/>
          </a:xfrm>
          <a:prstGeom prst="rect">
            <a:avLst/>
          </a:prstGeom>
        </p:spPr>
      </p:pic>
    </p:spTree>
    <p:extLst>
      <p:ext uri="{BB962C8B-B14F-4D97-AF65-F5344CB8AC3E}">
        <p14:creationId xmlns:p14="http://schemas.microsoft.com/office/powerpoint/2010/main" val="204723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IS A PROCESS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85" y="3027070"/>
            <a:ext cx="11668970" cy="2129587"/>
          </a:xfrm>
          <a:prstGeom prst="rect">
            <a:avLst/>
          </a:prstGeom>
        </p:spPr>
      </p:pic>
      <p:cxnSp>
        <p:nvCxnSpPr>
          <p:cNvPr id="11" name="Straight Arrow Connector 10"/>
          <p:cNvCxnSpPr/>
          <p:nvPr/>
        </p:nvCxnSpPr>
        <p:spPr>
          <a:xfrm>
            <a:off x="1267290" y="2489582"/>
            <a:ext cx="16980" cy="1042393"/>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267479" y="1838797"/>
            <a:ext cx="1999622" cy="584775"/>
          </a:xfrm>
          <a:prstGeom prst="rect">
            <a:avLst/>
          </a:prstGeom>
          <a:noFill/>
        </p:spPr>
        <p:txBody>
          <a:bodyPr wrap="square" rtlCol="0">
            <a:spAutoFit/>
          </a:bodyPr>
          <a:lstStyle/>
          <a:p>
            <a:pPr algn="ctr"/>
            <a:r>
              <a:rPr lang="en-US" sz="1600" b="1" dirty="0">
                <a:solidFill>
                  <a:schemeClr val="accent2"/>
                </a:solidFill>
              </a:rPr>
              <a:t>FRAME THE CHALLENGE</a:t>
            </a:r>
          </a:p>
        </p:txBody>
      </p:sp>
      <p:cxnSp>
        <p:nvCxnSpPr>
          <p:cNvPr id="19" name="Straight Arrow Connector 18"/>
          <p:cNvCxnSpPr/>
          <p:nvPr/>
        </p:nvCxnSpPr>
        <p:spPr>
          <a:xfrm>
            <a:off x="2774338" y="3027068"/>
            <a:ext cx="0" cy="599393"/>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1885038" y="2487582"/>
            <a:ext cx="1831118" cy="584775"/>
          </a:xfrm>
          <a:prstGeom prst="rect">
            <a:avLst/>
          </a:prstGeom>
          <a:noFill/>
        </p:spPr>
        <p:txBody>
          <a:bodyPr wrap="square" rtlCol="0">
            <a:spAutoFit/>
          </a:bodyPr>
          <a:lstStyle/>
          <a:p>
            <a:pPr algn="ctr"/>
            <a:r>
              <a:rPr lang="en-US" sz="1600" b="1" dirty="0">
                <a:solidFill>
                  <a:schemeClr val="accent2"/>
                </a:solidFill>
              </a:rPr>
              <a:t>UNDERSTAND THE CHALLENGE</a:t>
            </a:r>
          </a:p>
        </p:txBody>
      </p:sp>
      <p:cxnSp>
        <p:nvCxnSpPr>
          <p:cNvPr id="23" name="Straight Arrow Connector 22"/>
          <p:cNvCxnSpPr/>
          <p:nvPr/>
        </p:nvCxnSpPr>
        <p:spPr>
          <a:xfrm flipH="1" flipV="1">
            <a:off x="4356243" y="4610762"/>
            <a:ext cx="10275" cy="545898"/>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3356432" y="5302582"/>
            <a:ext cx="1999622" cy="584775"/>
          </a:xfrm>
          <a:prstGeom prst="rect">
            <a:avLst/>
          </a:prstGeom>
          <a:noFill/>
        </p:spPr>
        <p:txBody>
          <a:bodyPr wrap="square" rtlCol="0">
            <a:spAutoFit/>
          </a:bodyPr>
          <a:lstStyle/>
          <a:p>
            <a:pPr algn="ctr"/>
            <a:r>
              <a:rPr lang="en-US" sz="1600" b="1" dirty="0">
                <a:solidFill>
                  <a:schemeClr val="accent2"/>
                </a:solidFill>
              </a:rPr>
              <a:t>DIVERGE AND CONVERGE</a:t>
            </a:r>
          </a:p>
        </p:txBody>
      </p:sp>
      <p:cxnSp>
        <p:nvCxnSpPr>
          <p:cNvPr id="34" name="Straight Arrow Connector 33"/>
          <p:cNvCxnSpPr/>
          <p:nvPr/>
        </p:nvCxnSpPr>
        <p:spPr>
          <a:xfrm flipH="1">
            <a:off x="6489091" y="2757783"/>
            <a:ext cx="10274" cy="868572"/>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5700405" y="2131184"/>
            <a:ext cx="1577372" cy="584775"/>
          </a:xfrm>
          <a:prstGeom prst="rect">
            <a:avLst/>
          </a:prstGeom>
          <a:noFill/>
        </p:spPr>
        <p:txBody>
          <a:bodyPr wrap="square" rtlCol="0">
            <a:spAutoFit/>
          </a:bodyPr>
          <a:lstStyle/>
          <a:p>
            <a:pPr algn="ctr"/>
            <a:r>
              <a:rPr lang="en-US" sz="1600" b="1" dirty="0">
                <a:solidFill>
                  <a:schemeClr val="accent2"/>
                </a:solidFill>
              </a:rPr>
              <a:t>BRING IDEAS TO LIFE</a:t>
            </a:r>
          </a:p>
        </p:txBody>
      </p:sp>
      <p:cxnSp>
        <p:nvCxnSpPr>
          <p:cNvPr id="38" name="Straight Arrow Connector 37"/>
          <p:cNvCxnSpPr/>
          <p:nvPr/>
        </p:nvCxnSpPr>
        <p:spPr>
          <a:xfrm>
            <a:off x="10202238" y="2757889"/>
            <a:ext cx="0" cy="1059879"/>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9202427" y="2076946"/>
            <a:ext cx="1999622" cy="584775"/>
          </a:xfrm>
          <a:prstGeom prst="rect">
            <a:avLst/>
          </a:prstGeom>
          <a:noFill/>
        </p:spPr>
        <p:txBody>
          <a:bodyPr wrap="square" rtlCol="0">
            <a:spAutoFit/>
          </a:bodyPr>
          <a:lstStyle/>
          <a:p>
            <a:pPr algn="ctr"/>
            <a:r>
              <a:rPr lang="en-US" sz="1600" b="1" dirty="0">
                <a:solidFill>
                  <a:schemeClr val="accent2"/>
                </a:solidFill>
              </a:rPr>
              <a:t>SHARE WITH USERS</a:t>
            </a:r>
          </a:p>
        </p:txBody>
      </p:sp>
      <p:cxnSp>
        <p:nvCxnSpPr>
          <p:cNvPr id="50" name="Straight Arrow Connector 49"/>
          <p:cNvCxnSpPr/>
          <p:nvPr/>
        </p:nvCxnSpPr>
        <p:spPr>
          <a:xfrm flipV="1">
            <a:off x="9461352" y="4538843"/>
            <a:ext cx="1147" cy="578890"/>
          </a:xfrm>
          <a:prstGeom prst="straightConnector1">
            <a:avLst/>
          </a:prstGeom>
          <a:ln w="25400">
            <a:headEnd type="none"/>
            <a:tailEnd type="oval"/>
          </a:ln>
        </p:spPr>
        <p:style>
          <a:lnRef idx="1">
            <a:schemeClr val="accent2"/>
          </a:lnRef>
          <a:fillRef idx="0">
            <a:schemeClr val="accent2"/>
          </a:fillRef>
          <a:effectRef idx="0">
            <a:schemeClr val="accent2"/>
          </a:effectRef>
          <a:fontRef idx="minor">
            <a:schemeClr val="tx1"/>
          </a:fontRef>
        </p:style>
      </p:cxnSp>
      <p:sp>
        <p:nvSpPr>
          <p:cNvPr id="51" name="TextBox 50"/>
          <p:cNvSpPr txBox="1"/>
          <p:nvPr/>
        </p:nvSpPr>
        <p:spPr>
          <a:xfrm>
            <a:off x="8461541" y="5421601"/>
            <a:ext cx="1999622" cy="338554"/>
          </a:xfrm>
          <a:prstGeom prst="rect">
            <a:avLst/>
          </a:prstGeom>
          <a:noFill/>
        </p:spPr>
        <p:txBody>
          <a:bodyPr wrap="square" rtlCol="0">
            <a:spAutoFit/>
          </a:bodyPr>
          <a:lstStyle/>
          <a:p>
            <a:pPr algn="ctr"/>
            <a:r>
              <a:rPr lang="en-US" sz="1600" b="1" dirty="0">
                <a:solidFill>
                  <a:schemeClr val="accent2"/>
                </a:solidFill>
              </a:rPr>
              <a:t>LEARN AND REFINE</a:t>
            </a:r>
          </a:p>
        </p:txBody>
      </p:sp>
    </p:spTree>
    <p:extLst>
      <p:ext uri="{BB962C8B-B14F-4D97-AF65-F5344CB8AC3E}">
        <p14:creationId xmlns:p14="http://schemas.microsoft.com/office/powerpoint/2010/main" val="116014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1892589"/>
            <a:ext cx="11445240" cy="1015663"/>
          </a:xfrm>
        </p:spPr>
        <p:txBody>
          <a:bodyPr/>
          <a:lstStyle/>
          <a:p>
            <a:r>
              <a:rPr lang="en-US" sz="6000" dirty="0"/>
              <a:t>B</a:t>
            </a:r>
            <a:r>
              <a:rPr lang="en-US" sz="6000" cap="all" dirty="0"/>
              <a:t>rainstorming</a:t>
            </a:r>
            <a:endParaRPr lang="en-US" sz="6000" dirty="0"/>
          </a:p>
        </p:txBody>
      </p:sp>
      <p:sp>
        <p:nvSpPr>
          <p:cNvPr id="4" name="Content Placeholder 3"/>
          <p:cNvSpPr>
            <a:spLocks noGrp="1"/>
          </p:cNvSpPr>
          <p:nvPr>
            <p:ph idx="1"/>
          </p:nvPr>
        </p:nvSpPr>
        <p:spPr>
          <a:xfrm>
            <a:off x="365760" y="3353089"/>
            <a:ext cx="11445240" cy="4351338"/>
          </a:xfrm>
        </p:spPr>
        <p:txBody>
          <a:bodyPr>
            <a:normAutofit/>
          </a:bodyPr>
          <a:lstStyle/>
          <a:p>
            <a:r>
              <a:rPr lang="en-US" sz="3200" dirty="0"/>
              <a:t>Strive for quantity over quality </a:t>
            </a:r>
          </a:p>
          <a:p>
            <a:r>
              <a:rPr lang="en-US" sz="3200" dirty="0"/>
              <a:t>Defer judgement</a:t>
            </a:r>
          </a:p>
          <a:p>
            <a:r>
              <a:rPr lang="en-US" sz="3200" dirty="0"/>
              <a:t>Encourage wild ideas</a:t>
            </a:r>
          </a:p>
          <a:p>
            <a:r>
              <a:rPr lang="en-US" sz="3200" dirty="0"/>
              <a:t>Record every idea (and be visual)</a:t>
            </a:r>
          </a:p>
          <a:p>
            <a:r>
              <a:rPr lang="en-US" sz="3200" dirty="0"/>
              <a:t>Stay on topic and build on the ideas of others</a:t>
            </a:r>
          </a:p>
          <a:p>
            <a:pPr marL="0" indent="0">
              <a:buNone/>
            </a:pP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66" y="-248687"/>
            <a:ext cx="2701133"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3510" y="-319023"/>
            <a:ext cx="2701134" cy="2286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2379" y="-319023"/>
            <a:ext cx="2701134" cy="2286000"/>
          </a:xfrm>
          <a:prstGeom prst="rect">
            <a:avLst/>
          </a:prstGeom>
        </p:spPr>
      </p:pic>
    </p:spTree>
    <p:extLst>
      <p:ext uri="{BB962C8B-B14F-4D97-AF65-F5344CB8AC3E}">
        <p14:creationId xmlns:p14="http://schemas.microsoft.com/office/powerpoint/2010/main" val="126531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015663"/>
          </a:xfrm>
        </p:spPr>
        <p:txBody>
          <a:bodyPr/>
          <a:lstStyle/>
          <a:p>
            <a:r>
              <a:rPr lang="en-US" sz="6000" cap="all" dirty="0"/>
              <a:t>Design Challenge</a:t>
            </a:r>
          </a:p>
        </p:txBody>
      </p:sp>
      <p:sp>
        <p:nvSpPr>
          <p:cNvPr id="3" name="Content Placeholder 2"/>
          <p:cNvSpPr>
            <a:spLocks noGrp="1"/>
          </p:cNvSpPr>
          <p:nvPr>
            <p:ph idx="1"/>
          </p:nvPr>
        </p:nvSpPr>
        <p:spPr>
          <a:xfrm>
            <a:off x="365760" y="1825625"/>
            <a:ext cx="11445240" cy="4351338"/>
          </a:xfrm>
        </p:spPr>
        <p:txBody>
          <a:bodyPr>
            <a:normAutofit/>
          </a:bodyPr>
          <a:lstStyle/>
          <a:p>
            <a:pPr marL="0" indent="0">
              <a:buNone/>
            </a:pPr>
            <a:r>
              <a:rPr lang="en-US" sz="5500" dirty="0">
                <a:latin typeface="+mj-lt"/>
              </a:rPr>
              <a:t>What would you design to help more of us feel included?</a:t>
            </a:r>
          </a:p>
        </p:txBody>
      </p:sp>
    </p:spTree>
    <p:extLst>
      <p:ext uri="{BB962C8B-B14F-4D97-AF65-F5344CB8AC3E}">
        <p14:creationId xmlns:p14="http://schemas.microsoft.com/office/powerpoint/2010/main" val="288308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365125"/>
            <a:ext cx="11445240" cy="1015663"/>
          </a:xfrm>
        </p:spPr>
        <p:txBody>
          <a:bodyPr/>
          <a:lstStyle/>
          <a:p>
            <a:r>
              <a:rPr lang="en-US" sz="6000" dirty="0"/>
              <a:t>ACTIVITY: BRAINSTORMING</a:t>
            </a:r>
          </a:p>
        </p:txBody>
      </p:sp>
      <p:sp>
        <p:nvSpPr>
          <p:cNvPr id="4" name="Content Placeholder 3"/>
          <p:cNvSpPr>
            <a:spLocks noGrp="1"/>
          </p:cNvSpPr>
          <p:nvPr>
            <p:ph idx="1"/>
          </p:nvPr>
        </p:nvSpPr>
        <p:spPr/>
        <p:txBody>
          <a:bodyPr>
            <a:normAutofit/>
          </a:bodyPr>
          <a:lstStyle/>
          <a:p>
            <a:r>
              <a:rPr lang="en-US" sz="3200" dirty="0"/>
              <a:t>Understanding what problem to solve is an important step in the design process. </a:t>
            </a:r>
            <a:br>
              <a:rPr lang="en-US" sz="3200" dirty="0"/>
            </a:br>
            <a:endParaRPr lang="en-US" sz="3200" dirty="0"/>
          </a:p>
          <a:p>
            <a:r>
              <a:rPr lang="en-US" sz="3200" dirty="0"/>
              <a:t>A solution to a problem or challenge is at the core of a designer’s work. </a:t>
            </a:r>
            <a:br>
              <a:rPr lang="en-US" sz="3200" dirty="0"/>
            </a:br>
            <a:endParaRPr lang="en-US" sz="3200" dirty="0"/>
          </a:p>
          <a:p>
            <a:r>
              <a:rPr lang="en-US" sz="3200" dirty="0"/>
              <a:t>Using the post-notes or scrap paper, write down as many ideas as possible about designing something that creates a stronger sense of inclusion for all.</a:t>
            </a:r>
          </a:p>
        </p:txBody>
      </p:sp>
    </p:spTree>
    <p:extLst>
      <p:ext uri="{BB962C8B-B14F-4D97-AF65-F5344CB8AC3E}">
        <p14:creationId xmlns:p14="http://schemas.microsoft.com/office/powerpoint/2010/main" val="296374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365760"/>
            <a:ext cx="11445240" cy="1938992"/>
          </a:xfrm>
        </p:spPr>
        <p:txBody>
          <a:bodyPr/>
          <a:lstStyle/>
          <a:p>
            <a:r>
              <a:rPr lang="en-US" cap="all" dirty="0"/>
              <a:t>Watch: FROM DIVERGENT TO CONVERGENT THINKING</a:t>
            </a:r>
          </a:p>
        </p:txBody>
      </p:sp>
      <p:sp>
        <p:nvSpPr>
          <p:cNvPr id="4" name="Subtitle 3"/>
          <p:cNvSpPr>
            <a:spLocks noGrp="1"/>
          </p:cNvSpPr>
          <p:nvPr>
            <p:ph type="subTitle" idx="1"/>
          </p:nvPr>
        </p:nvSpPr>
        <p:spPr>
          <a:xfrm>
            <a:off x="365760" y="2524836"/>
            <a:ext cx="11445240" cy="4056268"/>
          </a:xfrm>
        </p:spPr>
        <p:txBody>
          <a:bodyPr>
            <a:normAutofit/>
          </a:bodyPr>
          <a:lstStyle/>
          <a:p>
            <a:pPr lvl="0"/>
            <a:r>
              <a:rPr lang="en-US" sz="3200" dirty="0"/>
              <a:t>Learn how to transition from generating ideas to identifying next steps and choosing your focus.</a:t>
            </a:r>
          </a:p>
        </p:txBody>
      </p:sp>
    </p:spTree>
    <p:extLst>
      <p:ext uri="{BB962C8B-B14F-4D97-AF65-F5344CB8AC3E}">
        <p14:creationId xmlns:p14="http://schemas.microsoft.com/office/powerpoint/2010/main" val="242753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ion-4 Divergent - Convergent Thinki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990748" y="365125"/>
            <a:ext cx="10193042" cy="5733456"/>
          </a:xfrm>
        </p:spPr>
      </p:pic>
    </p:spTree>
    <p:extLst>
      <p:ext uri="{BB962C8B-B14F-4D97-AF65-F5344CB8AC3E}">
        <p14:creationId xmlns:p14="http://schemas.microsoft.com/office/powerpoint/2010/main" val="33469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015663"/>
          </a:xfrm>
        </p:spPr>
        <p:txBody>
          <a:bodyPr/>
          <a:lstStyle/>
          <a:p>
            <a:r>
              <a:rPr lang="en-US" sz="6000" cap="all" dirty="0"/>
              <a:t>NHSDC Entry Requirements</a:t>
            </a:r>
          </a:p>
        </p:txBody>
      </p:sp>
      <p:sp>
        <p:nvSpPr>
          <p:cNvPr id="3" name="Content Placeholder 2"/>
          <p:cNvSpPr>
            <a:spLocks noGrp="1"/>
          </p:cNvSpPr>
          <p:nvPr>
            <p:ph idx="1"/>
          </p:nvPr>
        </p:nvSpPr>
        <p:spPr>
          <a:xfrm>
            <a:off x="365760" y="1825625"/>
            <a:ext cx="11445240" cy="4807188"/>
          </a:xfrm>
        </p:spPr>
        <p:txBody>
          <a:bodyPr>
            <a:normAutofit/>
          </a:bodyPr>
          <a:lstStyle/>
          <a:p>
            <a:pPr marL="0" indent="0">
              <a:buNone/>
            </a:pPr>
            <a:r>
              <a:rPr lang="en-US" sz="3600" b="1" dirty="0"/>
              <a:t>SKETCH</a:t>
            </a:r>
          </a:p>
          <a:p>
            <a:pPr marL="0" indent="0">
              <a:buNone/>
            </a:pPr>
            <a:r>
              <a:rPr lang="en-US" b="1" dirty="0"/>
              <a:t>One sketch </a:t>
            </a:r>
            <a:r>
              <a:rPr lang="en-US" dirty="0"/>
              <a:t>of your design idea on an 8 1/2 x 11” sheet of paper. Your sketch can be drawn in any medium by hand or on a computer. The quality of the sketch will not be judged, but it should help illustrate the design concept. Remember, you will have to create a .jpg file of your drawing when it’s time to enter.  </a:t>
            </a:r>
          </a:p>
          <a:p>
            <a:pPr marL="0" indent="0">
              <a:buNone/>
            </a:pPr>
            <a:endParaRPr lang="en-US" dirty="0"/>
          </a:p>
          <a:p>
            <a:pPr marL="0" indent="0">
              <a:buNone/>
            </a:pPr>
            <a:r>
              <a:rPr lang="en-US" sz="2200" i="1" dirty="0"/>
              <a:t>If you are a student with a disability, you may submit a written description or an audio description of your idea (200 words or less).</a:t>
            </a:r>
            <a:endParaRPr lang="en-US" sz="2200" dirty="0"/>
          </a:p>
          <a:p>
            <a:endParaRPr lang="en-US" dirty="0"/>
          </a:p>
        </p:txBody>
      </p:sp>
    </p:spTree>
    <p:extLst>
      <p:ext uri="{BB962C8B-B14F-4D97-AF65-F5344CB8AC3E}">
        <p14:creationId xmlns:p14="http://schemas.microsoft.com/office/powerpoint/2010/main" val="54404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445240" cy="1015663"/>
          </a:xfrm>
        </p:spPr>
        <p:txBody>
          <a:bodyPr/>
          <a:lstStyle/>
          <a:p>
            <a:r>
              <a:rPr lang="en-US" sz="6000" cap="all" dirty="0"/>
              <a:t>NHSDC Entry Requirements</a:t>
            </a:r>
          </a:p>
        </p:txBody>
      </p:sp>
      <p:sp>
        <p:nvSpPr>
          <p:cNvPr id="3" name="Content Placeholder 2"/>
          <p:cNvSpPr>
            <a:spLocks noGrp="1"/>
          </p:cNvSpPr>
          <p:nvPr>
            <p:ph idx="1"/>
          </p:nvPr>
        </p:nvSpPr>
        <p:spPr>
          <a:xfrm>
            <a:off x="365760" y="1825625"/>
            <a:ext cx="11216640" cy="4807188"/>
          </a:xfrm>
        </p:spPr>
        <p:txBody>
          <a:bodyPr>
            <a:normAutofit fontScale="92500" lnSpcReduction="20000"/>
          </a:bodyPr>
          <a:lstStyle/>
          <a:p>
            <a:pPr marL="0" indent="0">
              <a:buNone/>
            </a:pPr>
            <a:r>
              <a:rPr lang="en-US" sz="3600" b="1" dirty="0"/>
              <a:t>QUESTIONS</a:t>
            </a:r>
            <a:endParaRPr lang="en-US" sz="3600" dirty="0"/>
          </a:p>
          <a:p>
            <a:pPr marL="0" indent="0">
              <a:buNone/>
            </a:pPr>
            <a:r>
              <a:rPr lang="en-US" b="1" dirty="0"/>
              <a:t>Written responses </a:t>
            </a:r>
            <a:r>
              <a:rPr lang="en-US" dirty="0"/>
              <a:t>to the following questions: </a:t>
            </a:r>
          </a:p>
          <a:p>
            <a:r>
              <a:rPr lang="en-US" b="1" dirty="0"/>
              <a:t>Tell us about the obstacle that would make some people feel excluded.</a:t>
            </a:r>
            <a:br>
              <a:rPr lang="en-US" dirty="0"/>
            </a:br>
            <a:r>
              <a:rPr lang="en-US" sz="2000" i="1" dirty="0"/>
              <a:t>What specifically about it would make the user(s) you identified feel excluded? Is this something you observed or experienced? Might this also be an obstacle for other users? (50 words or less)</a:t>
            </a:r>
          </a:p>
          <a:p>
            <a:endParaRPr lang="en-US" sz="2000" dirty="0"/>
          </a:p>
          <a:p>
            <a:pPr lvl="0"/>
            <a:r>
              <a:rPr lang="en-US" b="1" dirty="0"/>
              <a:t>Tell us about your design idea.</a:t>
            </a:r>
            <a:br>
              <a:rPr lang="en-US" dirty="0"/>
            </a:br>
            <a:r>
              <a:rPr lang="en-US" sz="2000" i="1" dirty="0"/>
              <a:t>Describe your design, its key concepts, and how it works. (50 words or less)</a:t>
            </a:r>
          </a:p>
          <a:p>
            <a:pPr marL="0" lvl="0" indent="0">
              <a:buNone/>
            </a:pPr>
            <a:endParaRPr lang="en-US" sz="2000" dirty="0"/>
          </a:p>
          <a:p>
            <a:pPr lvl="0"/>
            <a:r>
              <a:rPr lang="en-US" b="1" dirty="0"/>
              <a:t>Tell us about the impact of your design for your user(s).</a:t>
            </a:r>
            <a:br>
              <a:rPr lang="en-US" dirty="0"/>
            </a:br>
            <a:r>
              <a:rPr lang="en-US" sz="2000" i="1" dirty="0"/>
              <a:t>Describe how and why your design creates inclusion for the user(s) you identified as well as a broader audience. (50 words or less)</a:t>
            </a:r>
          </a:p>
          <a:p>
            <a:pPr marL="0" indent="0">
              <a:buNone/>
            </a:pPr>
            <a:endParaRPr lang="en-US" sz="1800" dirty="0"/>
          </a:p>
          <a:p>
            <a:pPr marL="0" indent="0">
              <a:buNone/>
            </a:pPr>
            <a:r>
              <a:rPr lang="en-US" sz="2200" i="1" dirty="0"/>
              <a:t>If you are a student with a disability, you may submit audio files of your responses.</a:t>
            </a:r>
          </a:p>
        </p:txBody>
      </p:sp>
    </p:spTree>
    <p:extLst>
      <p:ext uri="{BB962C8B-B14F-4D97-AF65-F5344CB8AC3E}">
        <p14:creationId xmlns:p14="http://schemas.microsoft.com/office/powerpoint/2010/main" val="376523443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7561AA"/>
      </a:accent1>
      <a:accent2>
        <a:srgbClr val="F26D31"/>
      </a:accent2>
      <a:accent3>
        <a:srgbClr val="0B6DB6"/>
      </a:accent3>
      <a:accent4>
        <a:srgbClr val="54B847"/>
      </a:accent4>
      <a:accent5>
        <a:srgbClr val="EE529D"/>
      </a:accent5>
      <a:accent6>
        <a:srgbClr val="FDDD2E"/>
      </a:accent6>
      <a:hlink>
        <a:srgbClr val="5F5F5F"/>
      </a:hlink>
      <a:folHlink>
        <a:srgbClr val="919191"/>
      </a:folHlink>
    </a:clrScheme>
    <a:fontScheme name="Cooper Hewitt">
      <a:majorFont>
        <a:latin typeface="Coo Hew Display"/>
        <a:ea typeface=""/>
        <a:cs typeface=""/>
      </a:majorFont>
      <a:minorFont>
        <a:latin typeface="Coo H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_Show_1.potm" id="{195A7AAF-0BCA-4161-9908-9DC6F5021BB1}" vid="{4786AEAA-FB64-4C0E-88AF-2DA0B11E07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6132</TotalTime>
  <Words>577</Words>
  <Application>Microsoft Office PowerPoint</Application>
  <PresentationFormat>Widescreen</PresentationFormat>
  <Paragraphs>73</Paragraphs>
  <Slides>11</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Coo Hew</vt:lpstr>
      <vt:lpstr>Coo Hew Display</vt:lpstr>
      <vt:lpstr>Office Theme</vt:lpstr>
      <vt:lpstr>2020 NATIONAL HIGH SCHOOL DESIGN COMPETITION  LESSON 3:  Brainstorming</vt:lpstr>
      <vt:lpstr>DESIGN IS A PROCESS</vt:lpstr>
      <vt:lpstr>Brainstorming</vt:lpstr>
      <vt:lpstr>Design Challenge</vt:lpstr>
      <vt:lpstr>ACTIVITY: BRAINSTORMING</vt:lpstr>
      <vt:lpstr>Watch: FROM DIVERGENT TO CONVERGENT THINKING</vt:lpstr>
      <vt:lpstr>PowerPoint Presentation</vt:lpstr>
      <vt:lpstr>NHSDC Entry Requirements</vt:lpstr>
      <vt:lpstr>NHSDC Entry Requirements</vt:lpstr>
      <vt:lpstr>NHSDC Entry Requirements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TRAINING 2018</dc:title>
  <dc:creator>Johnson, Halima</dc:creator>
  <cp:lastModifiedBy>Giannopoulos, Vassiliki</cp:lastModifiedBy>
  <cp:revision>99</cp:revision>
  <cp:lastPrinted>2018-05-21T15:25:10Z</cp:lastPrinted>
  <dcterms:created xsi:type="dcterms:W3CDTF">2018-05-16T14:39:30Z</dcterms:created>
  <dcterms:modified xsi:type="dcterms:W3CDTF">2020-01-10T16:27:04Z</dcterms:modified>
</cp:coreProperties>
</file>