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0" r:id="rId2"/>
    <p:sldId id="270" r:id="rId3"/>
    <p:sldId id="275" r:id="rId4"/>
    <p:sldId id="269" r:id="rId5"/>
    <p:sldId id="277" r:id="rId6"/>
    <p:sldId id="273" r:id="rId7"/>
    <p:sldId id="263" r:id="rId8"/>
    <p:sldId id="279" r:id="rId9"/>
    <p:sldId id="278" r:id="rId10"/>
  </p:sldIdLst>
  <p:sldSz cx="12192000" cy="6858000"/>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2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69570" autoAdjust="0"/>
  </p:normalViewPr>
  <p:slideViewPr>
    <p:cSldViewPr snapToGrid="0" showGuides="1">
      <p:cViewPr varScale="1">
        <p:scale>
          <a:sx n="75" d="100"/>
          <a:sy n="75" d="100"/>
        </p:scale>
        <p:origin x="72" y="120"/>
      </p:cViewPr>
      <p:guideLst>
        <p:guide orient="horz" pos="216"/>
        <p:guide pos="216"/>
      </p:guideLst>
    </p:cSldViewPr>
  </p:slideViewPr>
  <p:notesTextViewPr>
    <p:cViewPr>
      <p:scale>
        <a:sx n="1" d="1"/>
        <a:sy n="1" d="1"/>
      </p:scale>
      <p:origin x="0" y="0"/>
    </p:cViewPr>
  </p:notesTextViewPr>
  <p:notesViewPr>
    <p:cSldViewPr snapToGrid="0" showGuides="1">
      <p:cViewPr varScale="1">
        <p:scale>
          <a:sx n="85" d="100"/>
          <a:sy n="85" d="100"/>
        </p:scale>
        <p:origin x="29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37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2372"/>
          </a:xfrm>
          <a:prstGeom prst="rect">
            <a:avLst/>
          </a:prstGeom>
        </p:spPr>
        <p:txBody>
          <a:bodyPr vert="horz" lIns="91440" tIns="45720" rIns="91440" bIns="45720" rtlCol="0"/>
          <a:lstStyle>
            <a:lvl1pPr algn="r">
              <a:defRPr sz="1200"/>
            </a:lvl1pPr>
          </a:lstStyle>
          <a:p>
            <a:fld id="{B3D5BAC0-9BDB-48EE-A1C1-EE99A234D5DC}" type="datetimeFigureOut">
              <a:rPr lang="en-US" smtClean="0"/>
              <a:t>12/6/2018</a:t>
            </a:fld>
            <a:endParaRPr lang="en-US" dirty="0"/>
          </a:p>
        </p:txBody>
      </p:sp>
      <p:sp>
        <p:nvSpPr>
          <p:cNvPr id="4" name="Footer Placeholder 3"/>
          <p:cNvSpPr>
            <a:spLocks noGrp="1"/>
          </p:cNvSpPr>
          <p:nvPr>
            <p:ph type="ftr" sz="quarter" idx="2"/>
          </p:nvPr>
        </p:nvSpPr>
        <p:spPr>
          <a:xfrm>
            <a:off x="0" y="8753067"/>
            <a:ext cx="2971800" cy="46237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53067"/>
            <a:ext cx="2971800" cy="462371"/>
          </a:xfrm>
          <a:prstGeom prst="rect">
            <a:avLst/>
          </a:prstGeom>
        </p:spPr>
        <p:txBody>
          <a:bodyPr vert="horz" lIns="91440" tIns="45720" rIns="91440" bIns="45720" rtlCol="0" anchor="b"/>
          <a:lstStyle>
            <a:lvl1pPr algn="r">
              <a:defRPr sz="1200"/>
            </a:lvl1pPr>
          </a:lstStyle>
          <a:p>
            <a:fld id="{207672BF-70FF-48A7-9908-539DE3A31DAA}" type="slidenum">
              <a:rPr lang="en-US" smtClean="0"/>
              <a:t>‹#›</a:t>
            </a:fld>
            <a:endParaRPr lang="en-US" dirty="0"/>
          </a:p>
        </p:txBody>
      </p:sp>
    </p:spTree>
    <p:extLst>
      <p:ext uri="{BB962C8B-B14F-4D97-AF65-F5344CB8AC3E}">
        <p14:creationId xmlns:p14="http://schemas.microsoft.com/office/powerpoint/2010/main" val="2632619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37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2372"/>
          </a:xfrm>
          <a:prstGeom prst="rect">
            <a:avLst/>
          </a:prstGeom>
        </p:spPr>
        <p:txBody>
          <a:bodyPr vert="horz" lIns="91440" tIns="45720" rIns="91440" bIns="45720" rtlCol="0"/>
          <a:lstStyle>
            <a:lvl1pPr algn="r">
              <a:defRPr sz="1200"/>
            </a:lvl1pPr>
          </a:lstStyle>
          <a:p>
            <a:fld id="{3E6ED67B-CECE-4E73-957A-BF6B513BFB1C}" type="datetimeFigureOut">
              <a:rPr lang="en-US" smtClean="0"/>
              <a:t>12/6/2018</a:t>
            </a:fld>
            <a:endParaRPr lang="en-US" dirty="0"/>
          </a:p>
        </p:txBody>
      </p:sp>
      <p:sp>
        <p:nvSpPr>
          <p:cNvPr id="4" name="Slide Image Placeholder 3"/>
          <p:cNvSpPr>
            <a:spLocks noGrp="1" noRot="1" noChangeAspect="1"/>
          </p:cNvSpPr>
          <p:nvPr>
            <p:ph type="sldImg" idx="2"/>
          </p:nvPr>
        </p:nvSpPr>
        <p:spPr>
          <a:xfrm>
            <a:off x="665163" y="1152525"/>
            <a:ext cx="5527675" cy="3109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34929"/>
            <a:ext cx="5486400" cy="362857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3067"/>
            <a:ext cx="2971800" cy="46237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3067"/>
            <a:ext cx="2971800" cy="462371"/>
          </a:xfrm>
          <a:prstGeom prst="rect">
            <a:avLst/>
          </a:prstGeom>
        </p:spPr>
        <p:txBody>
          <a:bodyPr vert="horz" lIns="91440" tIns="45720" rIns="91440" bIns="45720" rtlCol="0" anchor="b"/>
          <a:lstStyle>
            <a:lvl1pPr algn="r">
              <a:defRPr sz="1200"/>
            </a:lvl1pPr>
          </a:lstStyle>
          <a:p>
            <a:fld id="{52080A30-1857-44F3-8221-ABA13A767B8F}" type="slidenum">
              <a:rPr lang="en-US" smtClean="0"/>
              <a:t>‹#›</a:t>
            </a:fld>
            <a:endParaRPr lang="en-US" dirty="0"/>
          </a:p>
        </p:txBody>
      </p:sp>
    </p:spTree>
    <p:extLst>
      <p:ext uri="{BB962C8B-B14F-4D97-AF65-F5344CB8AC3E}">
        <p14:creationId xmlns:p14="http://schemas.microsoft.com/office/powerpoint/2010/main" val="284750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prhw.tt/o/77CvP/"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ollection.cooperhewitt.org/objects/69192481/" TargetMode="External"/><Relationship Id="rId4" Type="http://schemas.openxmlformats.org/officeDocument/2006/relationships/hyperlink" Target="https://collection.cooperhewitt.org/objects/by-accession?accession_number=35.2015.3a,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prhw.tt/o/5xWrv/"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ollection.cooperhewitt.org/objects/51497591/" TargetMode="External"/><Relationship Id="rId4" Type="http://schemas.openxmlformats.org/officeDocument/2006/relationships/hyperlink" Target="https://collection.cooperhewitt.org/objects/by-accession?accession_number=2015-23-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1</a:t>
            </a:fld>
            <a:endParaRPr lang="en-US" dirty="0"/>
          </a:p>
        </p:txBody>
      </p:sp>
    </p:spTree>
    <p:extLst>
      <p:ext uri="{BB962C8B-B14F-4D97-AF65-F5344CB8AC3E}">
        <p14:creationId xmlns:p14="http://schemas.microsoft.com/office/powerpoint/2010/main" val="405855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ZOOM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Dissect the properties, elements, structure, and/or functions of a particular part of nature to implement in alternative 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What are the individual components and what are their properties?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What is unique or noteworthy about one or more of the specific components?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What is happening on a material or molecular level that supports this part of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The Polybrick series (pictured) borrows inspiration from the microscopic structure of bones (image right) to create a ceramic building material that is 3D printed. This structure allows the material to be very strong but lightweight and conserves material while also reducing waste.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all" dirty="0">
                <a:solidFill>
                  <a:schemeClr val="tx1"/>
                </a:solidFill>
                <a:effectLst/>
                <a:latin typeface="+mn-lt"/>
                <a:ea typeface="+mn-ea"/>
                <a:cs typeface="+mn-cs"/>
              </a:rPr>
              <a:t>PROTOTYPE, POLYBRICK SERIES, 2014</a:t>
            </a:r>
          </a:p>
          <a:p>
            <a:r>
              <a:rPr lang="en-US" sz="1200" b="0" i="0" kern="1200" dirty="0">
                <a:solidFill>
                  <a:schemeClr val="tx1"/>
                </a:solidFill>
                <a:effectLst/>
                <a:latin typeface="+mn-lt"/>
                <a:ea typeface="+mn-ea"/>
                <a:cs typeface="+mn-cs"/>
              </a:rPr>
              <a:t>Short URL </a:t>
            </a:r>
            <a:r>
              <a:rPr lang="en-US" sz="1200" b="0" i="0" u="none" strike="noStrike" kern="1200" dirty="0">
                <a:solidFill>
                  <a:schemeClr val="tx1"/>
                </a:solidFill>
                <a:effectLst/>
                <a:latin typeface="+mn-lt"/>
                <a:ea typeface="+mn-ea"/>
                <a:cs typeface="+mn-cs"/>
                <a:hlinkClick r:id="rId3"/>
              </a:rPr>
              <a:t>http://cprhw.tt/o/77CvP/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Accession Number </a:t>
            </a:r>
            <a:r>
              <a:rPr lang="en-US" sz="1200" b="0" i="0" u="none" strike="noStrike" kern="1200" dirty="0">
                <a:solidFill>
                  <a:schemeClr val="tx1"/>
                </a:solidFill>
                <a:effectLst/>
                <a:latin typeface="+mn-lt"/>
                <a:ea typeface="+mn-ea"/>
                <a:cs typeface="+mn-cs"/>
                <a:hlinkClick r:id="rId4"/>
              </a:rPr>
              <a:t>35.2015.3a,b</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Object ID </a:t>
            </a:r>
            <a:r>
              <a:rPr lang="en-US" sz="1200" b="0" i="0" u="none" strike="noStrike" kern="1200" dirty="0">
                <a:solidFill>
                  <a:schemeClr val="tx1"/>
                </a:solidFill>
                <a:effectLst/>
                <a:latin typeface="+mn-lt"/>
                <a:ea typeface="+mn-ea"/>
                <a:cs typeface="+mn-cs"/>
                <a:hlinkClick r:id="rId5"/>
              </a:rPr>
              <a:t>69192481</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NMNH - Anthropology Dept.Site NamePecan PointDonor NameBureau Of American EthnologyCollectorDr. Edward Palmer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Accession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014255U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SNM NumberA63047-0</a:t>
            </a:r>
          </a:p>
        </p:txBody>
      </p:sp>
      <p:sp>
        <p:nvSpPr>
          <p:cNvPr id="4" name="Slide Number Placeholder 3"/>
          <p:cNvSpPr>
            <a:spLocks noGrp="1"/>
          </p:cNvSpPr>
          <p:nvPr>
            <p:ph type="sldNum" sz="quarter" idx="10"/>
          </p:nvPr>
        </p:nvSpPr>
        <p:spPr/>
        <p:txBody>
          <a:bodyPr/>
          <a:lstStyle/>
          <a:p>
            <a:fld id="{8D4E4DDD-E08C-40EA-9E98-8238233AFB67}" type="slidenum">
              <a:rPr lang="en-US" smtClean="0"/>
              <a:t>2</a:t>
            </a:fld>
            <a:endParaRPr lang="en-US" dirty="0"/>
          </a:p>
        </p:txBody>
      </p:sp>
    </p:spTree>
    <p:extLst>
      <p:ext uri="{BB962C8B-B14F-4D97-AF65-F5344CB8AC3E}">
        <p14:creationId xmlns:p14="http://schemas.microsoft.com/office/powerpoint/2010/main" val="78838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ZOOM OUT</a:t>
            </a:r>
          </a:p>
          <a:p>
            <a:r>
              <a:rPr lang="en-US" sz="1200" kern="1200" baseline="0" dirty="0">
                <a:solidFill>
                  <a:schemeClr val="tx1"/>
                </a:solidFill>
                <a:effectLst/>
                <a:latin typeface="+mn-lt"/>
                <a:ea typeface="+mn-ea"/>
                <a:cs typeface="+mn-cs"/>
              </a:rPr>
              <a:t>Design with the entire location or ecosystem in mind, thinking about the various components and how they will interact or affect one another.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How many different elements or organisms compose this location or ecosystem?  </a:t>
            </a:r>
          </a:p>
          <a:p>
            <a:r>
              <a:rPr lang="en-US" sz="1200" kern="1200" baseline="0" dirty="0">
                <a:solidFill>
                  <a:schemeClr val="tx1"/>
                </a:solidFill>
                <a:effectLst/>
                <a:latin typeface="+mn-lt"/>
                <a:ea typeface="+mn-ea"/>
                <a:cs typeface="+mn-cs"/>
              </a:rPr>
              <a:t>What are the threats or challenges to sustaining the location or ecosystem? </a:t>
            </a:r>
          </a:p>
          <a:p>
            <a:r>
              <a:rPr lang="en-US" sz="1200" kern="1200" baseline="0" dirty="0">
                <a:solidFill>
                  <a:schemeClr val="tx1"/>
                </a:solidFill>
                <a:effectLst/>
                <a:latin typeface="+mn-lt"/>
                <a:ea typeface="+mn-ea"/>
                <a:cs typeface="+mn-cs"/>
              </a:rPr>
              <a:t>What are the positive effects or features of this location or ecosystem?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BABMOO THEATER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t>
            </a:r>
            <a:r>
              <a:rPr lang="en-US" sz="1200" i="1" kern="1200" dirty="0">
                <a:solidFill>
                  <a:schemeClr val="tx1"/>
                </a:solidFill>
                <a:effectLst/>
                <a:latin typeface="+mn-lt"/>
                <a:ea typeface="+mn-ea"/>
                <a:cs typeface="+mn-cs"/>
              </a:rPr>
              <a:t>Bamboo Theater</a:t>
            </a:r>
            <a:r>
              <a:rPr lang="en-US" sz="1200" kern="1200" dirty="0">
                <a:solidFill>
                  <a:schemeClr val="tx1"/>
                </a:solidFill>
                <a:effectLst/>
                <a:latin typeface="+mn-lt"/>
                <a:ea typeface="+mn-ea"/>
                <a:cs typeface="+mn-cs"/>
              </a:rPr>
              <a:t> is a living structure composed of bent Mao Zhu bamboo planted</a:t>
            </a:r>
            <a:r>
              <a:rPr lang="en-US" sz="1200" kern="1200" baseline="0" dirty="0">
                <a:solidFill>
                  <a:schemeClr val="tx1"/>
                </a:solidFill>
                <a:effectLst/>
                <a:latin typeface="+mn-lt"/>
                <a:ea typeface="+mn-ea"/>
                <a:cs typeface="+mn-cs"/>
              </a:rPr>
              <a:t> around an open court. The roots of the bamboo spread horizontally underground and serve as the foundation of the theater and the flexible and fast growing stalks are woven together to create a dome under which performances and gatherings can take place. </a:t>
            </a:r>
          </a:p>
          <a:p>
            <a:endParaRPr lang="en-US" dirty="0"/>
          </a:p>
          <a:p>
            <a:r>
              <a:rPr lang="en-US" dirty="0"/>
              <a:t>Bamboo Theater, Xu Tiantian</a:t>
            </a:r>
          </a:p>
          <a:p>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3</a:t>
            </a:fld>
            <a:endParaRPr lang="en-US" dirty="0"/>
          </a:p>
        </p:txBody>
      </p:sp>
    </p:spTree>
    <p:extLst>
      <p:ext uri="{BB962C8B-B14F-4D97-AF65-F5344CB8AC3E}">
        <p14:creationId xmlns:p14="http://schemas.microsoft.com/office/powerpoint/2010/main" val="150226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MIMIC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Apply the systems, patterns, behaviors, and networks of the natural world to inform your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What are the cycles or steps? How do they transition from one to another?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What are the various components or factors and how do they communicate, interact, or work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What are the results or positive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ROBOBEE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RoboBee is a small robot inspired by the behavior of bees, small insects who work together as a hive to accomplish large tasks. Swarms of RoboBees could have the capacity to pollinate crops, conduct search-and-rescue missions, act as environmental sensors, or conduct covert surveillance.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none"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none" baseline="0" dirty="0">
                <a:solidFill>
                  <a:schemeClr val="tx1"/>
                </a:solidFill>
                <a:effectLst/>
                <a:latin typeface="+mn-lt"/>
                <a:ea typeface="+mn-ea"/>
                <a:cs typeface="+mn-cs"/>
              </a:rPr>
              <a:t>Video Resource: </a:t>
            </a:r>
            <a:r>
              <a:rPr lang="en-US" sz="1200" b="0" i="0" u="sng" kern="1200" cap="none" baseline="0" dirty="0">
                <a:solidFill>
                  <a:schemeClr val="tx1"/>
                </a:solidFill>
                <a:effectLst/>
                <a:latin typeface="+mn-lt"/>
                <a:ea typeface="+mn-ea"/>
                <a:cs typeface="+mn-cs"/>
              </a:rPr>
              <a:t>https://youtu.be/hEZ7rHRifVc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cap="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all" dirty="0">
                <a:solidFill>
                  <a:schemeClr val="tx1"/>
                </a:solidFill>
                <a:effectLst/>
                <a:latin typeface="+mn-lt"/>
                <a:ea typeface="+mn-ea"/>
                <a:cs typeface="+mn-cs"/>
              </a:rPr>
              <a:t>ROBOBEE (USA), AUGUST 2012</a:t>
            </a:r>
          </a:p>
          <a:p>
            <a:endParaRPr lang="en-US" dirty="0"/>
          </a:p>
          <a:p>
            <a:r>
              <a:rPr lang="en-US" sz="1200" b="0" i="0" kern="1200" dirty="0">
                <a:solidFill>
                  <a:schemeClr val="tx1"/>
                </a:solidFill>
                <a:effectLst/>
                <a:latin typeface="+mn-lt"/>
                <a:ea typeface="+mn-ea"/>
                <a:cs typeface="+mn-cs"/>
              </a:rPr>
              <a:t>Short URL </a:t>
            </a:r>
            <a:r>
              <a:rPr lang="en-US" sz="1200" b="0" i="0" u="none" strike="noStrike" kern="1200" dirty="0">
                <a:solidFill>
                  <a:schemeClr val="tx1"/>
                </a:solidFill>
                <a:effectLst/>
                <a:latin typeface="+mn-lt"/>
                <a:ea typeface="+mn-ea"/>
                <a:cs typeface="+mn-cs"/>
                <a:hlinkClick r:id="rId3"/>
              </a:rPr>
              <a:t>http://cprhw.tt/o/5xWrv/</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Accession Number </a:t>
            </a:r>
            <a:r>
              <a:rPr lang="en-US" sz="1200" b="0" i="0" u="none" strike="noStrike" kern="1200" dirty="0">
                <a:solidFill>
                  <a:schemeClr val="tx1"/>
                </a:solidFill>
                <a:effectLst/>
                <a:latin typeface="+mn-lt"/>
                <a:ea typeface="+mn-ea"/>
                <a:cs typeface="+mn-cs"/>
                <a:hlinkClick r:id="rId4"/>
              </a:rPr>
              <a:t>2015-23-1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Object ID </a:t>
            </a:r>
            <a:r>
              <a:rPr lang="en-US" sz="1200" b="0" i="0" u="none" strike="noStrike" kern="1200" dirty="0">
                <a:solidFill>
                  <a:schemeClr val="tx1"/>
                </a:solidFill>
                <a:effectLst/>
                <a:latin typeface="+mn-lt"/>
                <a:ea typeface="+mn-ea"/>
                <a:cs typeface="+mn-cs"/>
                <a:hlinkClick r:id="rId5"/>
              </a:rPr>
              <a:t>51497591</a:t>
            </a:r>
            <a:endParaRPr lang="en-US" sz="1200" b="0" i="0" kern="1200" dirty="0">
              <a:solidFill>
                <a:schemeClr val="tx1"/>
              </a:solidFill>
              <a:effectLst/>
              <a:latin typeface="+mn-lt"/>
              <a:ea typeface="+mn-ea"/>
              <a:cs typeface="+mn-cs"/>
            </a:endParaRPr>
          </a:p>
          <a:p>
            <a:endParaRPr lang="en-US" dirty="0"/>
          </a:p>
          <a:p>
            <a:endParaRPr lang="en-US" dirty="0"/>
          </a:p>
          <a:p>
            <a:r>
              <a:rPr lang="en-US" dirty="0"/>
              <a:t>Bee:</a:t>
            </a:r>
            <a:r>
              <a:rPr lang="en-US" baseline="0" dirty="0"/>
              <a:t> </a:t>
            </a:r>
            <a:r>
              <a:rPr lang="en-US" dirty="0"/>
              <a:t>SIA Acc. 11-009 - Smithsonian Institution. Smithsonian Photographic Services, Photographic Collection, 1971-2006, Smithsonian Institution ArchivesRepository Loc.Smithsonian Institution Archives Capital Gallery, Suite 3000, MRC 507; 600 Maryland Avenue, SW; Washington, DC 20024-2520</a:t>
            </a:r>
          </a:p>
        </p:txBody>
      </p:sp>
      <p:sp>
        <p:nvSpPr>
          <p:cNvPr id="4" name="Slide Number Placeholder 3"/>
          <p:cNvSpPr>
            <a:spLocks noGrp="1"/>
          </p:cNvSpPr>
          <p:nvPr>
            <p:ph type="sldNum" sz="quarter" idx="10"/>
          </p:nvPr>
        </p:nvSpPr>
        <p:spPr/>
        <p:txBody>
          <a:bodyPr/>
          <a:lstStyle/>
          <a:p>
            <a:fld id="{8D4E4DDD-E08C-40EA-9E98-8238233AFB67}" type="slidenum">
              <a:rPr lang="en-US" smtClean="0"/>
              <a:t>4</a:t>
            </a:fld>
            <a:endParaRPr lang="en-US" dirty="0"/>
          </a:p>
        </p:txBody>
      </p:sp>
    </p:spTree>
    <p:extLst>
      <p:ext uri="{BB962C8B-B14F-4D97-AF65-F5344CB8AC3E}">
        <p14:creationId xmlns:p14="http://schemas.microsoft.com/office/powerpoint/2010/main" val="26246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 EVERYTHING</a:t>
            </a:r>
          </a:p>
          <a:p>
            <a:r>
              <a:rPr lang="en-US" sz="1200" b="0" i="0" kern="1200" dirty="0">
                <a:solidFill>
                  <a:schemeClr val="tx1"/>
                </a:solidFill>
                <a:effectLst/>
                <a:latin typeface="+mn-lt"/>
                <a:ea typeface="+mn-ea"/>
                <a:cs typeface="+mn-cs"/>
              </a:rPr>
              <a:t>Consider all the elements</a:t>
            </a:r>
            <a:r>
              <a:rPr lang="en-US" sz="1200" b="0" i="0" kern="1200" baseline="0" dirty="0">
                <a:solidFill>
                  <a:schemeClr val="tx1"/>
                </a:solidFill>
                <a:effectLst/>
                <a:latin typeface="+mn-lt"/>
                <a:ea typeface="+mn-ea"/>
                <a:cs typeface="+mn-cs"/>
              </a:rPr>
              <a:t> or materials involved in a process and how you might use everything, leaving no waste or leftovers.</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Trace the system or process from the very beginning to the end and consider all the individual inputs</a:t>
            </a:r>
            <a:r>
              <a:rPr lang="en-US" sz="1200" b="0" i="0" kern="1200" baseline="0" dirty="0">
                <a:solidFill>
                  <a:schemeClr val="tx1"/>
                </a:solidFill>
                <a:effectLst/>
                <a:latin typeface="+mn-lt"/>
                <a:ea typeface="+mn-ea"/>
                <a:cs typeface="+mn-cs"/>
              </a:rPr>
              <a:t> and outputs. </a:t>
            </a:r>
          </a:p>
          <a:p>
            <a:r>
              <a:rPr lang="en-US" sz="1200" b="0" i="0" kern="1200" baseline="0" dirty="0">
                <a:solidFill>
                  <a:schemeClr val="tx1"/>
                </a:solidFill>
                <a:effectLst/>
                <a:latin typeface="+mn-lt"/>
                <a:ea typeface="+mn-ea"/>
                <a:cs typeface="+mn-cs"/>
              </a:rPr>
              <a:t>What raw materials or waste materials might be reused or redirected positively? </a:t>
            </a:r>
            <a:r>
              <a:rPr lang="en-US" sz="1200" b="0" i="0" kern="1200" dirty="0">
                <a:solidFill>
                  <a:schemeClr val="tx1"/>
                </a:solidFill>
                <a:effectLst/>
                <a:latin typeface="+mn-lt"/>
                <a:ea typeface="+mn-ea"/>
                <a:cs typeface="+mn-cs"/>
              </a:rPr>
              <a:t>What elements might need to removed entirely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create a positive effect? </a:t>
            </a:r>
          </a:p>
          <a:p>
            <a:r>
              <a:rPr lang="en-US" sz="1200" b="0" i="0" kern="1200" dirty="0">
                <a:solidFill>
                  <a:schemeClr val="tx1"/>
                </a:solidFill>
                <a:effectLst/>
                <a:latin typeface="+mn-lt"/>
                <a:ea typeface="+mn-ea"/>
                <a:cs typeface="+mn-cs"/>
              </a:rPr>
              <a:t>How</a:t>
            </a:r>
            <a:r>
              <a:rPr lang="en-US" sz="1200" b="0" i="0" kern="1200" baseline="0" dirty="0">
                <a:solidFill>
                  <a:schemeClr val="tx1"/>
                </a:solidFill>
                <a:effectLst/>
                <a:latin typeface="+mn-lt"/>
                <a:ea typeface="+mn-ea"/>
                <a:cs typeface="+mn-cs"/>
              </a:rPr>
              <a:t> might nature be incorporated in the process? What positive outputs or outcomes might be produced from the process?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BIOCENTRE</a:t>
            </a:r>
          </a:p>
          <a:p>
            <a:r>
              <a:rPr lang="en-US" sz="1200" b="0" i="0" kern="1200" dirty="0">
                <a:solidFill>
                  <a:schemeClr val="tx1"/>
                </a:solidFill>
                <a:effectLst/>
                <a:latin typeface="+mn-lt"/>
                <a:ea typeface="+mn-ea"/>
                <a:cs typeface="+mn-cs"/>
              </a:rPr>
              <a:t>In the slums and informal settlements of Nairobi, there is only one latrine for every 150 people, leading to pollution and diseases. Kenya-based Umande Trust worked with residents and artisans in the slums of Nairobi and Kisumu to design the BioCentres. Built from locally available technology and materials, the multi-story BioCentres uses anaerobic—or airless—digestion, in which bacteria transforms human waste into fertilizer and methane-based gas for cooking and heating water, reducing carbon emissions. A shallow pit latrine feeds into a domed underground bio-digester and expansion chambers, which need little maintenance since there are no moving parts. Generated bio-gas and liquid fertilizer can be sold for income.</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cap="all" dirty="0">
                <a:solidFill>
                  <a:schemeClr val="tx1"/>
                </a:solidFill>
                <a:effectLst/>
                <a:latin typeface="+mn-lt"/>
                <a:ea typeface="+mn-ea"/>
                <a:cs typeface="+mn-cs"/>
              </a:rPr>
              <a:t>BIOCENTRE, 2006–2011</a:t>
            </a:r>
          </a:p>
          <a:p>
            <a:r>
              <a:rPr lang="en-US" baseline="0" dirty="0"/>
              <a:t>Short URL http://cprhw.tt/o/DbAUF/</a:t>
            </a:r>
          </a:p>
          <a:p>
            <a:r>
              <a:rPr lang="en-US" baseline="0" dirty="0"/>
              <a:t>Accession Number CITIES.009</a:t>
            </a:r>
          </a:p>
          <a:p>
            <a:r>
              <a:rPr lang="en-US" baseline="0" dirty="0"/>
              <a:t>Object ID 420778903</a:t>
            </a:r>
          </a:p>
        </p:txBody>
      </p:sp>
      <p:sp>
        <p:nvSpPr>
          <p:cNvPr id="4" name="Slide Number Placeholder 3"/>
          <p:cNvSpPr>
            <a:spLocks noGrp="1"/>
          </p:cNvSpPr>
          <p:nvPr>
            <p:ph type="sldNum" sz="quarter" idx="10"/>
          </p:nvPr>
        </p:nvSpPr>
        <p:spPr/>
        <p:txBody>
          <a:bodyPr/>
          <a:lstStyle/>
          <a:p>
            <a:fld id="{52080A30-1857-44F3-8221-ABA13A767B8F}" type="slidenum">
              <a:rPr lang="en-US" smtClean="0"/>
              <a:t>5</a:t>
            </a:fld>
            <a:endParaRPr lang="en-US" dirty="0"/>
          </a:p>
        </p:txBody>
      </p:sp>
    </p:spTree>
    <p:extLst>
      <p:ext uri="{BB962C8B-B14F-4D97-AF65-F5344CB8AC3E}">
        <p14:creationId xmlns:p14="http://schemas.microsoft.com/office/powerpoint/2010/main" val="387243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REVERSE COURSE</a:t>
            </a:r>
          </a:p>
          <a:p>
            <a:r>
              <a:rPr lang="en-US" baseline="0" dirty="0"/>
              <a:t>Intervene in a harmful process or system to create a positive impact on nature. </a:t>
            </a:r>
          </a:p>
          <a:p>
            <a:endParaRPr lang="en-US" baseline="0" dirty="0"/>
          </a:p>
          <a:p>
            <a:r>
              <a:rPr lang="en-US" baseline="0" dirty="0"/>
              <a:t>Trace the system or process from the very beginning to the end and consider all the individual agents or elements involved. </a:t>
            </a:r>
          </a:p>
          <a:p>
            <a:r>
              <a:rPr lang="en-US" baseline="0" dirty="0"/>
              <a:t>Where is nature incorporated or impacted and in what capacity? </a:t>
            </a:r>
          </a:p>
          <a:p>
            <a:r>
              <a:rPr lang="en-US" baseline="0" dirty="0"/>
              <a:t>What elements might need to removed or redirected to create a positive effect? </a:t>
            </a:r>
          </a:p>
          <a:p>
            <a:endParaRPr lang="en-US" baseline="0" dirty="0"/>
          </a:p>
          <a:p>
            <a:endParaRPr lang="en-US" baseline="0" dirty="0"/>
          </a:p>
          <a:p>
            <a:r>
              <a:rPr lang="en-US" baseline="0" dirty="0"/>
              <a:t>AIR-INK</a:t>
            </a:r>
          </a:p>
          <a:p>
            <a:r>
              <a:rPr lang="en-US" baseline="0" dirty="0"/>
              <a:t>Air-Ink uses special filters to capture particles from exhaust sources such as buildings and vehicles before they can be released into the atmosphere and the captured particles are reused to create ink for markers. </a:t>
            </a:r>
          </a:p>
          <a:p>
            <a:endParaRPr lang="en-US" dirty="0"/>
          </a:p>
          <a:p>
            <a:r>
              <a:rPr lang="en-US" dirty="0"/>
              <a:t>Air</a:t>
            </a:r>
            <a:r>
              <a:rPr lang="en-US" baseline="0" dirty="0"/>
              <a:t> Ink, Graviky Labs</a:t>
            </a:r>
          </a:p>
          <a:p>
            <a:endParaRPr lang="en-US" baseline="0" dirty="0"/>
          </a:p>
          <a:p>
            <a:r>
              <a:rPr lang="en-US" baseline="0" dirty="0"/>
              <a:t>Insert yourself into the chain of environmental impact to mitigate, disrupt negative patterns</a:t>
            </a:r>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6</a:t>
            </a:fld>
            <a:endParaRPr lang="en-US" dirty="0"/>
          </a:p>
        </p:txBody>
      </p:sp>
    </p:spTree>
    <p:extLst>
      <p:ext uri="{BB962C8B-B14F-4D97-AF65-F5344CB8AC3E}">
        <p14:creationId xmlns:p14="http://schemas.microsoft.com/office/powerpoint/2010/main" val="158641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9</a:t>
            </a:fld>
            <a:endParaRPr lang="en-US" dirty="0"/>
          </a:p>
        </p:txBody>
      </p:sp>
    </p:spTree>
    <p:extLst>
      <p:ext uri="{BB962C8B-B14F-4D97-AF65-F5344CB8AC3E}">
        <p14:creationId xmlns:p14="http://schemas.microsoft.com/office/powerpoint/2010/main" val="198331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015663"/>
          </a:xfrm>
          <a:noFill/>
        </p:spPr>
        <p:txBody>
          <a:bodyPr anchor="t" anchorCtr="0">
            <a:sp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65760" y="1828800"/>
            <a:ext cx="11445240" cy="2733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56459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4406265" cy="1077218"/>
          </a:xfrm>
        </p:spPr>
        <p:txBody>
          <a:bodyPr anchor="t" anchorCtr="0"/>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5760" y="2057400"/>
            <a:ext cx="44062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380077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C633FE-AFF2-4E3E-B88F-48FFA4656719}" type="slidenum">
              <a:rPr lang="en-US" smtClean="0"/>
              <a:t>‹#›</a:t>
            </a:fld>
            <a:endParaRPr lang="en-US" dirty="0"/>
          </a:p>
        </p:txBody>
      </p:sp>
      <p:sp>
        <p:nvSpPr>
          <p:cNvPr id="8" name="Title 1"/>
          <p:cNvSpPr>
            <a:spLocks noGrp="1"/>
          </p:cNvSpPr>
          <p:nvPr>
            <p:ph type="title"/>
          </p:nvPr>
        </p:nvSpPr>
        <p:spPr>
          <a:xfrm>
            <a:off x="365760" y="457200"/>
            <a:ext cx="4406265" cy="1077218"/>
          </a:xfrm>
        </p:spPr>
        <p:txBody>
          <a:bodyPr anchor="t" anchorCtr="0"/>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65760" y="2057400"/>
            <a:ext cx="44062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2103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015663"/>
          </a:xfrm>
        </p:spPr>
        <p:txBody>
          <a:bodyPr anchor="t" anchorCtr="0"/>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65760" y="1828800"/>
            <a:ext cx="11445240" cy="2733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250015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015663"/>
          </a:xfrm>
        </p:spPr>
        <p:txBody>
          <a:bodyPr anchor="t" anchorCtr="0"/>
          <a:lstStyle>
            <a:lvl1pPr algn="l">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dirty="0"/>
          </a:p>
        </p:txBody>
      </p:sp>
      <p:sp>
        <p:nvSpPr>
          <p:cNvPr id="7" name="Picture Placeholder 2"/>
          <p:cNvSpPr>
            <a:spLocks noGrp="1" noChangeAspect="1"/>
          </p:cNvSpPr>
          <p:nvPr>
            <p:ph type="pic" idx="1"/>
          </p:nvPr>
        </p:nvSpPr>
        <p:spPr>
          <a:xfrm>
            <a:off x="0" y="0"/>
            <a:ext cx="12192000" cy="6858000"/>
          </a:xfrm>
        </p:spPr>
        <p:txBody>
          <a:bodyPr/>
          <a:lstStyle>
            <a:lvl1pPr marL="0" indent="0">
              <a:buNone/>
              <a:tabLst>
                <a:tab pos="857250" algn="l"/>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278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93467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0"/>
            <a:ext cx="11445240" cy="274320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65760" y="4589463"/>
            <a:ext cx="114452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271953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1825625"/>
            <a:ext cx="56540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638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310722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445240" cy="1325563"/>
          </a:xfrm>
        </p:spPr>
        <p:txBody>
          <a:bodyPr/>
          <a:lstStyle/>
          <a:p>
            <a:r>
              <a:rPr lang="en-US"/>
              <a:t>Click to edit Master title style</a:t>
            </a:r>
          </a:p>
        </p:txBody>
      </p:sp>
      <p:sp>
        <p:nvSpPr>
          <p:cNvPr id="3" name="Text Placeholder 2"/>
          <p:cNvSpPr>
            <a:spLocks noGrp="1"/>
          </p:cNvSpPr>
          <p:nvPr>
            <p:ph type="body" idx="1"/>
          </p:nvPr>
        </p:nvSpPr>
        <p:spPr>
          <a:xfrm>
            <a:off x="365760" y="1681163"/>
            <a:ext cx="56318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65760" y="2505075"/>
            <a:ext cx="56318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388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10463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243684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2BC24-82BB-4F01-87D4-36ADDB2D6C50}" type="datetimeFigureOut">
              <a:rPr lang="en-US" smtClean="0"/>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C633FE-AFF2-4E3E-B88F-48FFA4656719}" type="slidenum">
              <a:rPr lang="en-US" smtClean="0"/>
              <a:t>‹#›</a:t>
            </a:fld>
            <a:endParaRPr lang="en-US" dirty="0"/>
          </a:p>
        </p:txBody>
      </p:sp>
    </p:spTree>
    <p:extLst>
      <p:ext uri="{BB962C8B-B14F-4D97-AF65-F5344CB8AC3E}">
        <p14:creationId xmlns:p14="http://schemas.microsoft.com/office/powerpoint/2010/main" val="232919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5"/>
            <a:ext cx="11445240" cy="76944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65760" y="1825625"/>
            <a:ext cx="1144524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5760" y="6356350"/>
            <a:ext cx="32156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2BC24-82BB-4F01-87D4-36ADDB2D6C50}" type="datetimeFigureOut">
              <a:rPr lang="en-US" smtClean="0"/>
              <a:t>12/6/2018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320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633FE-AFF2-4E3E-B88F-48FFA4656719}" type="slidenum">
              <a:rPr lang="en-US" smtClean="0"/>
              <a:t>‹#›</a:t>
            </a:fld>
            <a:endParaRPr lang="en-US" dirty="0"/>
          </a:p>
        </p:txBody>
      </p:sp>
    </p:spTree>
    <p:extLst>
      <p:ext uri="{BB962C8B-B14F-4D97-AF65-F5344CB8AC3E}">
        <p14:creationId xmlns:p14="http://schemas.microsoft.com/office/powerpoint/2010/main" val="98407336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 y="381000"/>
            <a:ext cx="5676185" cy="2462408"/>
          </a:xfrm>
          <a:prstGeom prst="rect">
            <a:avLst/>
          </a:prstGeom>
        </p:spPr>
      </p:pic>
      <p:sp>
        <p:nvSpPr>
          <p:cNvPr id="2" name="Title 1"/>
          <p:cNvSpPr>
            <a:spLocks noGrp="1"/>
          </p:cNvSpPr>
          <p:nvPr>
            <p:ph type="ctrTitle"/>
          </p:nvPr>
        </p:nvSpPr>
        <p:spPr>
          <a:xfrm>
            <a:off x="381000" y="3461065"/>
            <a:ext cx="11445240" cy="1631216"/>
          </a:xfrm>
        </p:spPr>
        <p:txBody>
          <a:bodyPr/>
          <a:lstStyle/>
          <a:p>
            <a:r>
              <a:rPr lang="en-US" sz="4000" dirty="0"/>
              <a:t>2019 NATIONAL HIGH SCHOOL DESIGN COMPETITION </a:t>
            </a:r>
            <a:br>
              <a:rPr lang="en-US" dirty="0"/>
            </a:br>
            <a:r>
              <a:rPr lang="en-US" dirty="0"/>
              <a:t>LESSON 2: NATURE-BASED DESIGN</a:t>
            </a:r>
          </a:p>
        </p:txBody>
      </p:sp>
    </p:spTree>
    <p:extLst>
      <p:ext uri="{BB962C8B-B14F-4D97-AF65-F5344CB8AC3E}">
        <p14:creationId xmlns:p14="http://schemas.microsoft.com/office/powerpoint/2010/main" val="209324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3" t="601" r="6614" b="107"/>
          <a:stretch/>
        </p:blipFill>
        <p:spPr>
          <a:xfrm rot="16200000">
            <a:off x="7349168" y="2044216"/>
            <a:ext cx="5253910" cy="3929460"/>
          </a:xfrm>
          <a:prstGeom prst="rect">
            <a:avLst/>
          </a:prstGeom>
        </p:spPr>
      </p:pic>
      <p:pic>
        <p:nvPicPr>
          <p:cNvPr id="1026" name="Picture 2" descr="3D-printed Model, Polybrick, 2015"/>
          <p:cNvPicPr>
            <a:picLocks noChangeAspect="1" noChangeArrowheads="1"/>
          </p:cNvPicPr>
          <p:nvPr/>
        </p:nvPicPr>
        <p:blipFill rotWithShape="1">
          <a:blip r:embed="rId4">
            <a:extLst>
              <a:ext uri="{28A0092B-C50C-407E-A947-70E740481C1C}">
                <a14:useLocalDpi xmlns:a14="http://schemas.microsoft.com/office/drawing/2010/main" val="0"/>
              </a:ext>
            </a:extLst>
          </a:blip>
          <a:srcRect t="6999"/>
          <a:stretch/>
        </p:blipFill>
        <p:spPr bwMode="auto">
          <a:xfrm>
            <a:off x="261533" y="1402773"/>
            <a:ext cx="7509670" cy="52380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65760" y="365760"/>
            <a:ext cx="11445240" cy="1015663"/>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a:lstStyle>
          <a:p>
            <a:r>
              <a:rPr lang="en-US" sz="6000" dirty="0"/>
              <a:t>ZOOM IN</a:t>
            </a:r>
          </a:p>
        </p:txBody>
      </p:sp>
    </p:spTree>
    <p:extLst>
      <p:ext uri="{BB962C8B-B14F-4D97-AF65-F5344CB8AC3E}">
        <p14:creationId xmlns:p14="http://schemas.microsoft.com/office/powerpoint/2010/main" val="34918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1596"/>
          <a:stretch/>
        </p:blipFill>
        <p:spPr>
          <a:xfrm>
            <a:off x="114301" y="1288473"/>
            <a:ext cx="11894126" cy="5424053"/>
          </a:xfrm>
          <a:prstGeom prst="rect">
            <a:avLst/>
          </a:prstGeom>
        </p:spPr>
      </p:pic>
      <p:sp>
        <p:nvSpPr>
          <p:cNvPr id="4" name="Title 1"/>
          <p:cNvSpPr txBox="1">
            <a:spLocks/>
          </p:cNvSpPr>
          <p:nvPr/>
        </p:nvSpPr>
        <p:spPr>
          <a:xfrm>
            <a:off x="365760" y="365760"/>
            <a:ext cx="11445240" cy="1015663"/>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a:lstStyle>
          <a:p>
            <a:r>
              <a:rPr lang="en-US" sz="6000" dirty="0"/>
              <a:t>ZOOM OUT</a:t>
            </a:r>
          </a:p>
        </p:txBody>
      </p:sp>
    </p:spTree>
    <p:extLst>
      <p:ext uri="{BB962C8B-B14F-4D97-AF65-F5344CB8AC3E}">
        <p14:creationId xmlns:p14="http://schemas.microsoft.com/office/powerpoint/2010/main" val="116813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8192" y="1464650"/>
            <a:ext cx="5887808" cy="51978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Content Placeholder 8"/>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5368" t="2309" r="23459"/>
          <a:stretch/>
        </p:blipFill>
        <p:spPr>
          <a:xfrm>
            <a:off x="5808518" y="1465118"/>
            <a:ext cx="6182591" cy="5276587"/>
          </a:xfrm>
        </p:spPr>
      </p:pic>
      <p:sp>
        <p:nvSpPr>
          <p:cNvPr id="6" name="Title 1"/>
          <p:cNvSpPr txBox="1">
            <a:spLocks/>
          </p:cNvSpPr>
          <p:nvPr/>
        </p:nvSpPr>
        <p:spPr>
          <a:xfrm>
            <a:off x="365760" y="365760"/>
            <a:ext cx="11445240" cy="1015663"/>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a:lstStyle>
          <a:p>
            <a:r>
              <a:rPr lang="en-US" sz="6000" dirty="0"/>
              <a:t>MIMIC ACTIONS</a:t>
            </a:r>
          </a:p>
        </p:txBody>
      </p:sp>
    </p:spTree>
    <p:extLst>
      <p:ext uri="{BB962C8B-B14F-4D97-AF65-F5344CB8AC3E}">
        <p14:creationId xmlns:p14="http://schemas.microsoft.com/office/powerpoint/2010/main" val="308924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5760" y="365760"/>
            <a:ext cx="11445240" cy="769441"/>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a:lstStyle>
          <a:p>
            <a:endParaRPr lang="en-US" dirty="0"/>
          </a:p>
        </p:txBody>
      </p:sp>
      <p:pic>
        <p:nvPicPr>
          <p:cNvPr id="2" name="Picture 2" descr="BioCentre, 2006â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6" y="1922600"/>
            <a:ext cx="5496791" cy="4756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Centre, 2006â2011"/>
          <p:cNvPicPr>
            <a:picLocks noChangeAspect="1" noChangeArrowheads="1"/>
          </p:cNvPicPr>
          <p:nvPr/>
        </p:nvPicPr>
        <p:blipFill rotWithShape="1">
          <a:blip r:embed="rId4">
            <a:extLst>
              <a:ext uri="{28A0092B-C50C-407E-A947-70E740481C1C}">
                <a14:useLocalDpi xmlns:a14="http://schemas.microsoft.com/office/drawing/2010/main" val="0"/>
              </a:ext>
            </a:extLst>
          </a:blip>
          <a:srcRect l="2026" t="-408" r="742"/>
          <a:stretch/>
        </p:blipFill>
        <p:spPr bwMode="auto">
          <a:xfrm>
            <a:off x="5837381" y="1893195"/>
            <a:ext cx="6178607" cy="478541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65760" y="365760"/>
            <a:ext cx="11445240" cy="1015663"/>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a:lstStyle>
          <a:p>
            <a:r>
              <a:rPr lang="en-US" sz="6000" dirty="0"/>
              <a:t>USE EVERYTHING</a:t>
            </a:r>
          </a:p>
        </p:txBody>
      </p:sp>
    </p:spTree>
    <p:extLst>
      <p:ext uri="{BB962C8B-B14F-4D97-AF65-F5344CB8AC3E}">
        <p14:creationId xmlns:p14="http://schemas.microsoft.com/office/powerpoint/2010/main" val="126130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197"/>
          <a:stretch/>
        </p:blipFill>
        <p:spPr>
          <a:xfrm>
            <a:off x="145472" y="1542952"/>
            <a:ext cx="6389571" cy="5200747"/>
          </a:xfrm>
          <a:prstGeom prst="rect">
            <a:avLst/>
          </a:prstGeom>
        </p:spPr>
      </p:pic>
      <p:pic>
        <p:nvPicPr>
          <p:cNvPr id="1026"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660" y="1542952"/>
            <a:ext cx="5340622" cy="52021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65760" y="365760"/>
            <a:ext cx="11445240" cy="1015663"/>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a:lstStyle>
          <a:p>
            <a:r>
              <a:rPr lang="en-US" sz="6000" dirty="0"/>
              <a:t>REVERSE COURSE</a:t>
            </a:r>
          </a:p>
        </p:txBody>
      </p:sp>
    </p:spTree>
    <p:extLst>
      <p:ext uri="{BB962C8B-B14F-4D97-AF65-F5344CB8AC3E}">
        <p14:creationId xmlns:p14="http://schemas.microsoft.com/office/powerpoint/2010/main" val="12027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all" dirty="0"/>
              <a:t>Activity: Design TActics Matrix</a:t>
            </a:r>
          </a:p>
        </p:txBody>
      </p:sp>
      <p:sp>
        <p:nvSpPr>
          <p:cNvPr id="4" name="Subtitle 3"/>
          <p:cNvSpPr>
            <a:spLocks noGrp="1"/>
          </p:cNvSpPr>
          <p:nvPr>
            <p:ph type="subTitle" idx="1"/>
          </p:nvPr>
        </p:nvSpPr>
        <p:spPr>
          <a:xfrm>
            <a:off x="365760" y="1828800"/>
            <a:ext cx="11445240" cy="4752304"/>
          </a:xfrm>
        </p:spPr>
        <p:txBody>
          <a:bodyPr>
            <a:normAutofit/>
          </a:bodyPr>
          <a:lstStyle/>
          <a:p>
            <a:pPr marL="342900" lvl="0" indent="-342900">
              <a:buFont typeface="Arial" panose="020B0604020202020204" pitchFamily="34" charset="0"/>
              <a:buChar char="•"/>
            </a:pPr>
            <a:r>
              <a:rPr lang="en-US" sz="3200" dirty="0"/>
              <a:t>Broaden appreciating and understanding of “nature.”</a:t>
            </a:r>
          </a:p>
          <a:p>
            <a:pPr marL="342900" lvl="0" indent="-342900">
              <a:buFont typeface="Arial" panose="020B0604020202020204" pitchFamily="34" charset="0"/>
              <a:buChar char="•"/>
            </a:pPr>
            <a:endParaRPr lang="en-US" sz="3200" dirty="0"/>
          </a:p>
          <a:p>
            <a:pPr marL="342900" lvl="0" indent="-342900">
              <a:buFont typeface="Arial" panose="020B0604020202020204" pitchFamily="34" charset="0"/>
              <a:buChar char="•"/>
            </a:pPr>
            <a:r>
              <a:rPr lang="en-US" sz="3200" dirty="0"/>
              <a:t>Learn tactics from successful design projects and apply those tactics to new nature-based opportunities.</a:t>
            </a:r>
          </a:p>
          <a:p>
            <a:pPr marL="342900" lvl="0" indent="-342900">
              <a:buFont typeface="Arial" panose="020B0604020202020204" pitchFamily="34" charset="0"/>
              <a:buChar char="•"/>
            </a:pPr>
            <a:endParaRPr lang="en-US" sz="3200" dirty="0"/>
          </a:p>
          <a:p>
            <a:pPr marL="342900" lvl="0" indent="-342900">
              <a:buFont typeface="Arial" panose="020B0604020202020204" pitchFamily="34" charset="0"/>
              <a:buChar char="•"/>
            </a:pPr>
            <a:r>
              <a:rPr lang="en-US" sz="3200" dirty="0"/>
              <a:t>Use the “Design Tactics Matrix” to build a bank of nature-based resources and ideas. </a:t>
            </a:r>
          </a:p>
        </p:txBody>
      </p:sp>
    </p:spTree>
    <p:extLst>
      <p:ext uri="{BB962C8B-B14F-4D97-AF65-F5344CB8AC3E}">
        <p14:creationId xmlns:p14="http://schemas.microsoft.com/office/powerpoint/2010/main" val="23062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015663"/>
          </a:xfrm>
        </p:spPr>
        <p:txBody>
          <a:bodyPr/>
          <a:lstStyle/>
          <a:p>
            <a:r>
              <a:rPr lang="en-US" cap="all" dirty="0"/>
              <a:t>Watch: The Matrix Method</a:t>
            </a:r>
          </a:p>
        </p:txBody>
      </p:sp>
      <p:sp>
        <p:nvSpPr>
          <p:cNvPr id="4" name="Subtitle 3"/>
          <p:cNvSpPr>
            <a:spLocks noGrp="1"/>
          </p:cNvSpPr>
          <p:nvPr>
            <p:ph type="subTitle" idx="1"/>
          </p:nvPr>
        </p:nvSpPr>
        <p:spPr>
          <a:xfrm>
            <a:off x="365760" y="1828800"/>
            <a:ext cx="11445240" cy="4752304"/>
          </a:xfrm>
        </p:spPr>
        <p:txBody>
          <a:bodyPr>
            <a:normAutofit/>
          </a:bodyPr>
          <a:lstStyle/>
          <a:p>
            <a:pPr lvl="0"/>
            <a:r>
              <a:rPr lang="en-US" sz="3200" dirty="0"/>
              <a:t>Learn how to use a matrix to push your brainstorming practice and develop unexpected solutions.</a:t>
            </a:r>
          </a:p>
        </p:txBody>
      </p:sp>
    </p:spTree>
    <p:extLst>
      <p:ext uri="{BB962C8B-B14F-4D97-AF65-F5344CB8AC3E}">
        <p14:creationId xmlns:p14="http://schemas.microsoft.com/office/powerpoint/2010/main" val="242753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imation-3 Design Process-Matrix Metho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3047" y="143887"/>
            <a:ext cx="10850666" cy="6103500"/>
          </a:xfrm>
          <a:prstGeom prst="rect">
            <a:avLst/>
          </a:prstGeom>
        </p:spPr>
      </p:pic>
    </p:spTree>
    <p:extLst>
      <p:ext uri="{BB962C8B-B14F-4D97-AF65-F5344CB8AC3E}">
        <p14:creationId xmlns:p14="http://schemas.microsoft.com/office/powerpoint/2010/main" val="1503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7561AA"/>
      </a:accent1>
      <a:accent2>
        <a:srgbClr val="F26D31"/>
      </a:accent2>
      <a:accent3>
        <a:srgbClr val="0B6DB6"/>
      </a:accent3>
      <a:accent4>
        <a:srgbClr val="54B847"/>
      </a:accent4>
      <a:accent5>
        <a:srgbClr val="EE529D"/>
      </a:accent5>
      <a:accent6>
        <a:srgbClr val="FDDD2E"/>
      </a:accent6>
      <a:hlink>
        <a:srgbClr val="5F5F5F"/>
      </a:hlink>
      <a:folHlink>
        <a:srgbClr val="919191"/>
      </a:folHlink>
    </a:clrScheme>
    <a:fontScheme name="Cooper Hewitt">
      <a:majorFont>
        <a:latin typeface="Coo Hew Display"/>
        <a:ea typeface=""/>
        <a:cs typeface=""/>
      </a:majorFont>
      <a:minorFont>
        <a:latin typeface="Coo H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_Show_1.potm" id="{195A7AAF-0BCA-4161-9908-9DC6F5021BB1}" vid="{4786AEAA-FB64-4C0E-88AF-2DA0B11E07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6476</TotalTime>
  <Words>834</Words>
  <Application>Microsoft Office PowerPoint</Application>
  <PresentationFormat>Widescreen</PresentationFormat>
  <Paragraphs>105</Paragraphs>
  <Slides>9</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Coo Hew</vt:lpstr>
      <vt:lpstr>Coo Hew Display</vt:lpstr>
      <vt:lpstr>Office Theme</vt:lpstr>
      <vt:lpstr>2019 NATIONAL HIGH SCHOOL DESIGN COMPETITION  LESSON 2: NATURE-BASED DESIGN</vt:lpstr>
      <vt:lpstr>PowerPoint Presentation</vt:lpstr>
      <vt:lpstr>PowerPoint Presentation</vt:lpstr>
      <vt:lpstr>PowerPoint Presentation</vt:lpstr>
      <vt:lpstr>PowerPoint Presentation</vt:lpstr>
      <vt:lpstr>PowerPoint Presentation</vt:lpstr>
      <vt:lpstr>Activity: Design TActics Matrix</vt:lpstr>
      <vt:lpstr>Watch: The Matrix Method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TRAINING 2018</dc:title>
  <dc:creator>Johnson, Halima</dc:creator>
  <cp:lastModifiedBy>Giannopoulos, Vassiliki</cp:lastModifiedBy>
  <cp:revision>128</cp:revision>
  <cp:lastPrinted>2018-11-16T20:15:09Z</cp:lastPrinted>
  <dcterms:created xsi:type="dcterms:W3CDTF">2018-05-16T14:39:30Z</dcterms:created>
  <dcterms:modified xsi:type="dcterms:W3CDTF">2018-12-06T18:37:43Z</dcterms:modified>
</cp:coreProperties>
</file>