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325" r:id="rId3"/>
    <p:sldId id="326" r:id="rId4"/>
    <p:sldId id="322" r:id="rId5"/>
    <p:sldId id="318" r:id="rId6"/>
    <p:sldId id="323" r:id="rId7"/>
    <p:sldId id="324" r:id="rId8"/>
    <p:sldId id="321" r:id="rId9"/>
    <p:sldId id="299" r:id="rId10"/>
    <p:sldId id="297" r:id="rId11"/>
    <p:sldId id="307" r:id="rId12"/>
    <p:sldId id="308" r:id="rId13"/>
    <p:sldId id="309" r:id="rId14"/>
    <p:sldId id="310" r:id="rId15"/>
    <p:sldId id="311" r:id="rId16"/>
    <p:sldId id="312" r:id="rId17"/>
    <p:sldId id="316" r:id="rId18"/>
    <p:sldId id="327" r:id="rId19"/>
    <p:sldId id="315" r:id="rId20"/>
  </p:sldIdLst>
  <p:sldSz cx="12192000" cy="6858000"/>
  <p:notesSz cx="6858000" cy="92154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DA1F4C5-B9EE-40E6-8E33-60EDF66B2718}">
          <p14:sldIdLst>
            <p14:sldId id="256"/>
          </p14:sldIdLst>
        </p14:section>
        <p14:section name="What is Design" id="{11E9B4B8-D63F-43E9-9DC8-2839FBFED4EF}">
          <p14:sldIdLst>
            <p14:sldId id="325"/>
            <p14:sldId id="326"/>
            <p14:sldId id="322"/>
            <p14:sldId id="318"/>
            <p14:sldId id="323"/>
            <p14:sldId id="324"/>
            <p14:sldId id="321"/>
            <p14:sldId id="299"/>
          </p14:sldIdLst>
        </p14:section>
        <p14:section name="What is Design: Case Study" id="{7CABD9B1-5BB3-4D33-BFEB-D4C67CD6C133}">
          <p14:sldIdLst>
            <p14:sldId id="297"/>
            <p14:sldId id="307"/>
            <p14:sldId id="308"/>
            <p14:sldId id="309"/>
            <p14:sldId id="310"/>
            <p14:sldId id="311"/>
            <p14:sldId id="312"/>
          </p14:sldIdLst>
        </p14:section>
        <p14:section name="Activity" id="{278EF054-4126-48D2-93C9-8BA97EB7DBE4}">
          <p14:sldIdLst>
            <p14:sldId id="316"/>
            <p14:sldId id="327"/>
            <p14:sldId id="315"/>
          </p14:sldIdLst>
        </p14:section>
      </p14:sectionLst>
    </p:ext>
    <p:ext uri="{EFAFB233-063F-42B5-8137-9DF3F51BA10A}">
      <p15:sldGuideLst xmlns:p15="http://schemas.microsoft.com/office/powerpoint/2012/main">
        <p15:guide id="1" orient="horz" pos="216" userDrawn="1">
          <p15:clr>
            <a:srgbClr val="A4A3A4"/>
          </p15:clr>
        </p15:guide>
        <p15:guide id="2" pos="2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1599" autoAdjust="0"/>
  </p:normalViewPr>
  <p:slideViewPr>
    <p:cSldViewPr snapToGrid="0" showGuides="1">
      <p:cViewPr varScale="1">
        <p:scale>
          <a:sx n="71" d="100"/>
          <a:sy n="71" d="100"/>
        </p:scale>
        <p:origin x="60" y="264"/>
      </p:cViewPr>
      <p:guideLst>
        <p:guide orient="horz" pos="216"/>
        <p:guide pos="240"/>
      </p:guideLst>
    </p:cSldViewPr>
  </p:slideViewPr>
  <p:notesTextViewPr>
    <p:cViewPr>
      <p:scale>
        <a:sx n="1" d="1"/>
        <a:sy n="1" d="1"/>
      </p:scale>
      <p:origin x="0" y="0"/>
    </p:cViewPr>
  </p:notesTextViewPr>
  <p:notesViewPr>
    <p:cSldViewPr snapToGrid="0" showGuides="1">
      <p:cViewPr varScale="1">
        <p:scale>
          <a:sx n="85" d="100"/>
          <a:sy n="85" d="100"/>
        </p:scale>
        <p:origin x="295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37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2372"/>
          </a:xfrm>
          <a:prstGeom prst="rect">
            <a:avLst/>
          </a:prstGeom>
        </p:spPr>
        <p:txBody>
          <a:bodyPr vert="horz" lIns="91440" tIns="45720" rIns="91440" bIns="45720" rtlCol="0"/>
          <a:lstStyle>
            <a:lvl1pPr algn="r">
              <a:defRPr sz="1200"/>
            </a:lvl1pPr>
          </a:lstStyle>
          <a:p>
            <a:fld id="{B3D5BAC0-9BDB-48EE-A1C1-EE99A234D5DC}" type="datetimeFigureOut">
              <a:rPr lang="en-US" smtClean="0"/>
              <a:t>12/6/2018</a:t>
            </a:fld>
            <a:endParaRPr lang="en-US" dirty="0"/>
          </a:p>
        </p:txBody>
      </p:sp>
      <p:sp>
        <p:nvSpPr>
          <p:cNvPr id="4" name="Footer Placeholder 3"/>
          <p:cNvSpPr>
            <a:spLocks noGrp="1"/>
          </p:cNvSpPr>
          <p:nvPr>
            <p:ph type="ftr" sz="quarter" idx="2"/>
          </p:nvPr>
        </p:nvSpPr>
        <p:spPr>
          <a:xfrm>
            <a:off x="0" y="8753067"/>
            <a:ext cx="2971800" cy="46237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53067"/>
            <a:ext cx="2971800" cy="462371"/>
          </a:xfrm>
          <a:prstGeom prst="rect">
            <a:avLst/>
          </a:prstGeom>
        </p:spPr>
        <p:txBody>
          <a:bodyPr vert="horz" lIns="91440" tIns="45720" rIns="91440" bIns="45720" rtlCol="0" anchor="b"/>
          <a:lstStyle>
            <a:lvl1pPr algn="r">
              <a:defRPr sz="1200"/>
            </a:lvl1pPr>
          </a:lstStyle>
          <a:p>
            <a:fld id="{207672BF-70FF-48A7-9908-539DE3A31DAA}" type="slidenum">
              <a:rPr lang="en-US" smtClean="0"/>
              <a:t>‹#›</a:t>
            </a:fld>
            <a:endParaRPr lang="en-US" dirty="0"/>
          </a:p>
        </p:txBody>
      </p:sp>
    </p:spTree>
    <p:extLst>
      <p:ext uri="{BB962C8B-B14F-4D97-AF65-F5344CB8AC3E}">
        <p14:creationId xmlns:p14="http://schemas.microsoft.com/office/powerpoint/2010/main" val="2632619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37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2372"/>
          </a:xfrm>
          <a:prstGeom prst="rect">
            <a:avLst/>
          </a:prstGeom>
        </p:spPr>
        <p:txBody>
          <a:bodyPr vert="horz" lIns="91440" tIns="45720" rIns="91440" bIns="45720" rtlCol="0"/>
          <a:lstStyle>
            <a:lvl1pPr algn="r">
              <a:defRPr sz="1200"/>
            </a:lvl1pPr>
          </a:lstStyle>
          <a:p>
            <a:fld id="{3E6ED67B-CECE-4E73-957A-BF6B513BFB1C}" type="datetimeFigureOut">
              <a:rPr lang="en-US" smtClean="0"/>
              <a:t>12/6/2018</a:t>
            </a:fld>
            <a:endParaRPr lang="en-US" dirty="0"/>
          </a:p>
        </p:txBody>
      </p:sp>
      <p:sp>
        <p:nvSpPr>
          <p:cNvPr id="4" name="Slide Image Placeholder 3"/>
          <p:cNvSpPr>
            <a:spLocks noGrp="1" noRot="1" noChangeAspect="1"/>
          </p:cNvSpPr>
          <p:nvPr>
            <p:ph type="sldImg" idx="2"/>
          </p:nvPr>
        </p:nvSpPr>
        <p:spPr>
          <a:xfrm>
            <a:off x="665163" y="1152525"/>
            <a:ext cx="5527675" cy="31099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34929"/>
            <a:ext cx="5486400" cy="362857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3067"/>
            <a:ext cx="2971800" cy="46237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53067"/>
            <a:ext cx="2971800" cy="462371"/>
          </a:xfrm>
          <a:prstGeom prst="rect">
            <a:avLst/>
          </a:prstGeom>
        </p:spPr>
        <p:txBody>
          <a:bodyPr vert="horz" lIns="91440" tIns="45720" rIns="91440" bIns="45720" rtlCol="0" anchor="b"/>
          <a:lstStyle>
            <a:lvl1pPr algn="r">
              <a:defRPr sz="1200"/>
            </a:lvl1pPr>
          </a:lstStyle>
          <a:p>
            <a:fld id="{52080A30-1857-44F3-8221-ABA13A767B8F}" type="slidenum">
              <a:rPr lang="en-US" smtClean="0"/>
              <a:t>‹#›</a:t>
            </a:fld>
            <a:endParaRPr lang="en-US" dirty="0"/>
          </a:p>
        </p:txBody>
      </p:sp>
    </p:spTree>
    <p:extLst>
      <p:ext uri="{BB962C8B-B14F-4D97-AF65-F5344CB8AC3E}">
        <p14:creationId xmlns:p14="http://schemas.microsoft.com/office/powerpoint/2010/main" val="2847501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Using the “What is Design?” presentation to introduce students to the concept of design and explore the design process through a case study, facilitate conversation regarding the ways the steps of the design process support each other and how each step might happen multiple times within a project. </a:t>
            </a:r>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a:t>
            </a:fld>
            <a:endParaRPr lang="en-US" dirty="0"/>
          </a:p>
        </p:txBody>
      </p:sp>
    </p:spTree>
    <p:extLst>
      <p:ext uri="{BB962C8B-B14F-4D97-AF65-F5344CB8AC3E}">
        <p14:creationId xmlns:p14="http://schemas.microsoft.com/office/powerpoint/2010/main" val="425804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a:t>
            </a:r>
          </a:p>
          <a:p>
            <a:pPr marL="342900" indent="-342900">
              <a:buFont typeface="Arial" panose="020B0604020202020204" pitchFamily="34" charset="0"/>
              <a:buChar char="•"/>
            </a:pPr>
            <a:r>
              <a:rPr lang="en-US" dirty="0"/>
              <a:t>Gain familiarity with the design process</a:t>
            </a:r>
          </a:p>
          <a:p>
            <a:pPr marL="342900" indent="-342900">
              <a:buFont typeface="Arial" panose="020B0604020202020204" pitchFamily="34" charset="0"/>
              <a:buChar char="•"/>
            </a:pPr>
            <a:r>
              <a:rPr lang="en-US" dirty="0"/>
              <a:t>Understand what the steps of the design process might look like in application </a:t>
            </a:r>
          </a:p>
          <a:p>
            <a:pPr marL="342900" indent="-342900">
              <a:buFont typeface="Arial" panose="020B0604020202020204" pitchFamily="34" charset="0"/>
              <a:buChar char="•"/>
            </a:pPr>
            <a:r>
              <a:rPr lang="en-US" dirty="0"/>
              <a:t>Connect design objects to the design process</a:t>
            </a:r>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10</a:t>
            </a:fld>
            <a:endParaRPr lang="en-US" dirty="0"/>
          </a:p>
        </p:txBody>
      </p:sp>
    </p:spTree>
    <p:extLst>
      <p:ext uri="{BB962C8B-B14F-4D97-AF65-F5344CB8AC3E}">
        <p14:creationId xmlns:p14="http://schemas.microsoft.com/office/powerpoint/2010/main" val="2201655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order to address their challenge, the designers looked closely at bees and bee colonies to understand the ways that they behave and interact with each other and the environment, including how they pollinate crops.</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RoboBee was designed by researchers at Harvard University’s School of Engineering and Applied Sciences as a response to this challenge. </a:t>
            </a:r>
          </a:p>
          <a:p>
            <a:endParaRPr lang="en-US" sz="1200" dirty="0"/>
          </a:p>
          <a:p>
            <a:endParaRPr lang="en-US" sz="1200" b="1" dirty="0"/>
          </a:p>
          <a:p>
            <a:r>
              <a:rPr lang="en-US" sz="1200" b="1" dirty="0"/>
              <a:t>Strategic  mindset</a:t>
            </a:r>
          </a:p>
          <a:p>
            <a:r>
              <a:rPr lang="en-US" sz="1200" dirty="0"/>
              <a:t>Identify the problem</a:t>
            </a:r>
          </a:p>
          <a:p>
            <a:r>
              <a:rPr lang="en-US" sz="1200" dirty="0"/>
              <a:t>Frame the problem</a:t>
            </a:r>
          </a:p>
          <a:p>
            <a:r>
              <a:rPr lang="en-US" sz="1200" dirty="0"/>
              <a:t>Adjust scope</a:t>
            </a:r>
          </a:p>
          <a:p>
            <a:r>
              <a:rPr lang="en-US" sz="1200" dirty="0"/>
              <a:t>Identify stakeholders</a:t>
            </a:r>
          </a:p>
          <a:p>
            <a:endParaRPr lang="en-US" sz="1200" dirty="0"/>
          </a:p>
          <a:p>
            <a:r>
              <a:rPr lang="en-US" sz="1200" dirty="0"/>
              <a:t>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Bee NMNH - Education &amp; Outreach, Smithsonian Institution. “Smithsonian Learning Lab Resource: Bee.” Smithsonian Learning Lab, Smithsonian Center for Learning and Digital Access, 5 Oct. 2018. learninglab.si.edu/q/r/3210023. Accessed 20 Nov. 2018.</a:t>
            </a:r>
          </a:p>
          <a:p>
            <a:endParaRPr lang="en-US" sz="1200" dirty="0"/>
          </a:p>
        </p:txBody>
      </p:sp>
      <p:sp>
        <p:nvSpPr>
          <p:cNvPr id="4" name="Slide Number Placeholder 3"/>
          <p:cNvSpPr>
            <a:spLocks noGrp="1"/>
          </p:cNvSpPr>
          <p:nvPr>
            <p:ph type="sldNum" sz="quarter" idx="10"/>
          </p:nvPr>
        </p:nvSpPr>
        <p:spPr/>
        <p:txBody>
          <a:bodyPr/>
          <a:lstStyle/>
          <a:p>
            <a:fld id="{52080A30-1857-44F3-8221-ABA13A767B8F}" type="slidenum">
              <a:rPr lang="en-US" smtClean="0"/>
              <a:t>11</a:t>
            </a:fld>
            <a:endParaRPr lang="en-US" dirty="0"/>
          </a:p>
        </p:txBody>
      </p:sp>
    </p:spTree>
    <p:extLst>
      <p:ext uri="{BB962C8B-B14F-4D97-AF65-F5344CB8AC3E}">
        <p14:creationId xmlns:p14="http://schemas.microsoft.com/office/powerpoint/2010/main" val="561446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After many observations and brainstorming sessions, the designers decided to base their solution on real bees in three ways: body, brain, and colonies. They wanted the bees to be able to interact with each other so they can work as a single swarm, coordinating their behavior to accomplish large tasks.</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us, bees are something of a metaphor,” said the designers, “They are social insects; they interact with the environment and with each other in ways that make the whole greater than the sum of the parts.”</a:t>
            </a:r>
          </a:p>
          <a:p>
            <a:endParaRPr lang="en-US" sz="1200" kern="1200" dirty="0">
              <a:solidFill>
                <a:schemeClr val="tx1"/>
              </a:solidFill>
              <a:effectLst/>
              <a:latin typeface="+mn-lt"/>
              <a:ea typeface="+mn-ea"/>
              <a:cs typeface="+mn-cs"/>
            </a:endParaRPr>
          </a:p>
          <a:p>
            <a:r>
              <a:rPr lang="en-US" sz="1200" b="1" dirty="0"/>
              <a:t>Inquisitive mindset</a:t>
            </a:r>
          </a:p>
          <a:p>
            <a:r>
              <a:rPr lang="en-US" sz="1200" dirty="0"/>
              <a:t>Understand the user</a:t>
            </a:r>
          </a:p>
          <a:p>
            <a:r>
              <a:rPr lang="en-US" sz="1200" dirty="0"/>
              <a:t>Learn from all stakeholders</a:t>
            </a:r>
          </a:p>
          <a:p>
            <a:r>
              <a:rPr lang="en-US" sz="1200" dirty="0"/>
              <a:t>Map different viewpoints</a:t>
            </a:r>
          </a:p>
          <a:p>
            <a:r>
              <a:rPr lang="en-US" sz="1200" dirty="0"/>
              <a:t>Challenge assumptions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Bee Hive, Panama. Smithsonian Institution Archives, Smithsonian Institution. “Smithsonian Learning Lab Resource: Bees, Panama, STRI.” Smithsonian Learning Lab, Smithsonian Center for Learning and Digital Access, 3 Mar. 2016. learninglab.si.edu/q/r/911362. Accessed 20 Nov. 2018.</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12</a:t>
            </a:fld>
            <a:endParaRPr lang="en-US" dirty="0"/>
          </a:p>
        </p:txBody>
      </p:sp>
    </p:spTree>
    <p:extLst>
      <p:ext uri="{BB962C8B-B14F-4D97-AF65-F5344CB8AC3E}">
        <p14:creationId xmlns:p14="http://schemas.microsoft.com/office/powerpoint/2010/main" val="16091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After many observations and brainstorming sessions, the designers decided to base their solution on real bees in three ways: body, brain, and colonies. They wanted the bees to be able to interact with each other so they can work as a single swarm, coordinating their behavior to accomplish large tasks.</a:t>
            </a:r>
          </a:p>
          <a:p>
            <a:endParaRPr lang="en-US" sz="1200" kern="1200" dirty="0">
              <a:solidFill>
                <a:schemeClr val="tx1"/>
              </a:solidFill>
              <a:effectLst/>
              <a:latin typeface="+mn-lt"/>
              <a:ea typeface="+mn-ea"/>
              <a:cs typeface="+mn-cs"/>
            </a:endParaRPr>
          </a:p>
          <a:p>
            <a:r>
              <a:rPr lang="en-US" sz="1200" b="1" dirty="0"/>
              <a:t>Prolific mindset</a:t>
            </a:r>
          </a:p>
          <a:p>
            <a:r>
              <a:rPr lang="en-US" sz="1200" dirty="0"/>
              <a:t>Defer judgement and encourage wild ideas</a:t>
            </a:r>
          </a:p>
          <a:p>
            <a:r>
              <a:rPr lang="en-US" sz="1200" dirty="0"/>
              <a:t>Record all ideas and be visual</a:t>
            </a:r>
          </a:p>
          <a:p>
            <a:r>
              <a:rPr lang="en-US" sz="1200" dirty="0"/>
              <a:t>Stay on topic and build on the ideas of others</a:t>
            </a:r>
          </a:p>
          <a:p>
            <a:r>
              <a:rPr lang="en-US" sz="1200" dirty="0"/>
              <a:t>Strive for quantity</a:t>
            </a:r>
          </a:p>
          <a:p>
            <a:endParaRPr lang="en-US" dirty="0"/>
          </a:p>
          <a:p>
            <a:r>
              <a:rPr lang="en-US" sz="1200" kern="1200" dirty="0">
                <a:solidFill>
                  <a:schemeClr val="tx1"/>
                </a:solidFill>
                <a:effectLst/>
                <a:latin typeface="+mn-lt"/>
                <a:ea typeface="+mn-ea"/>
                <a:cs typeface="+mn-cs"/>
              </a:rPr>
              <a:t>Source: </a:t>
            </a:r>
          </a:p>
          <a:p>
            <a:r>
              <a:rPr lang="en-US" sz="1200" kern="1200" dirty="0">
                <a:solidFill>
                  <a:schemeClr val="tx1"/>
                </a:solidFill>
                <a:effectLst/>
                <a:latin typeface="+mn-lt"/>
                <a:ea typeface="+mn-ea"/>
                <a:cs typeface="+mn-cs"/>
              </a:rPr>
              <a:t>ROBOBEE</a:t>
            </a:r>
            <a:r>
              <a:rPr lang="en-US" sz="1200" kern="1200" baseline="0" dirty="0">
                <a:solidFill>
                  <a:schemeClr val="tx1"/>
                </a:solidFill>
                <a:effectLst/>
                <a:latin typeface="+mn-lt"/>
                <a:ea typeface="+mn-ea"/>
                <a:cs typeface="+mn-cs"/>
              </a:rPr>
              <a:t>, 2012</a:t>
            </a:r>
          </a:p>
          <a:p>
            <a:r>
              <a:rPr lang="en-US" sz="1200" kern="1200" dirty="0">
                <a:solidFill>
                  <a:schemeClr val="tx1"/>
                </a:solidFill>
                <a:effectLst/>
                <a:latin typeface="+mn-lt"/>
                <a:ea typeface="+mn-ea"/>
                <a:cs typeface="+mn-cs"/>
              </a:rPr>
              <a:t>Short URL http://cprhw.tt/o/5xWrv/</a:t>
            </a:r>
          </a:p>
          <a:p>
            <a:r>
              <a:rPr lang="en-US" sz="1200" kern="1200" dirty="0">
                <a:solidFill>
                  <a:schemeClr val="tx1"/>
                </a:solidFill>
                <a:effectLst/>
                <a:latin typeface="+mn-lt"/>
                <a:ea typeface="+mn-ea"/>
                <a:cs typeface="+mn-cs"/>
              </a:rPr>
              <a:t>Accession Number 2015-23-1</a:t>
            </a:r>
          </a:p>
          <a:p>
            <a:r>
              <a:rPr lang="en-US" sz="1200" kern="1200" dirty="0">
                <a:solidFill>
                  <a:schemeClr val="tx1"/>
                </a:solidFill>
                <a:effectLst/>
                <a:latin typeface="+mn-lt"/>
                <a:ea typeface="+mn-ea"/>
                <a:cs typeface="+mn-cs"/>
              </a:rPr>
              <a:t>Object ID 51497591</a:t>
            </a:r>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13</a:t>
            </a:fld>
            <a:endParaRPr lang="en-US" dirty="0"/>
          </a:p>
        </p:txBody>
      </p:sp>
    </p:spTree>
    <p:extLst>
      <p:ext uri="{BB962C8B-B14F-4D97-AF65-F5344CB8AC3E}">
        <p14:creationId xmlns:p14="http://schemas.microsoft.com/office/powerpoint/2010/main" val="3389129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Facing the challenge of producing minuscule mechanical devices, designers borrowed techniques from pop-up books, sandwiching sheets of laser-cut materials together into a thin, flat plate that folded up into the complete structure.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r>
              <a:rPr lang="en-US" sz="1200" b="1" dirty="0"/>
              <a:t>Risk-taking mindset</a:t>
            </a:r>
          </a:p>
          <a:p>
            <a:r>
              <a:rPr lang="en-US" sz="1200" dirty="0"/>
              <a:t>Bring ideas to life</a:t>
            </a:r>
          </a:p>
          <a:p>
            <a:r>
              <a:rPr lang="en-US" sz="1200" dirty="0"/>
              <a:t>Fail to learn</a:t>
            </a:r>
          </a:p>
          <a:p>
            <a:r>
              <a:rPr lang="en-US" sz="1200" dirty="0"/>
              <a:t>Start rough and refine</a:t>
            </a:r>
          </a:p>
          <a:p>
            <a:r>
              <a:rPr lang="en-US" sz="1200" dirty="0"/>
              <a:t>Build with purpose</a:t>
            </a:r>
          </a:p>
          <a:p>
            <a:endParaRPr lang="en-US" sz="1200" dirty="0"/>
          </a:p>
          <a:p>
            <a:r>
              <a:rPr lang="en-US" sz="1200" dirty="0"/>
              <a:t>Source:</a:t>
            </a:r>
            <a:r>
              <a:rPr lang="en-US" sz="1200" baseline="0" dirty="0"/>
              <a:t> </a:t>
            </a:r>
          </a:p>
          <a:p>
            <a:r>
              <a:rPr lang="en-US" sz="1200" baseline="0" dirty="0"/>
              <a:t>ROBOBEE: EXPLODED, 2012</a:t>
            </a:r>
          </a:p>
          <a:p>
            <a:r>
              <a:rPr lang="en-US" sz="1200" dirty="0"/>
              <a:t>Short URL http://cprhw.tt/o/5xWsr/</a:t>
            </a:r>
          </a:p>
          <a:p>
            <a:r>
              <a:rPr lang="en-US" sz="1200" dirty="0"/>
              <a:t>Accession Number 2015-23-2</a:t>
            </a:r>
          </a:p>
          <a:p>
            <a:r>
              <a:rPr lang="en-US" sz="1200" dirty="0"/>
              <a:t>Object ID 51497645</a:t>
            </a:r>
          </a:p>
        </p:txBody>
      </p:sp>
      <p:sp>
        <p:nvSpPr>
          <p:cNvPr id="4" name="Slide Number Placeholder 3"/>
          <p:cNvSpPr>
            <a:spLocks noGrp="1"/>
          </p:cNvSpPr>
          <p:nvPr>
            <p:ph type="sldNum" sz="quarter" idx="10"/>
          </p:nvPr>
        </p:nvSpPr>
        <p:spPr/>
        <p:txBody>
          <a:bodyPr/>
          <a:lstStyle/>
          <a:p>
            <a:fld id="{52080A30-1857-44F3-8221-ABA13A767B8F}" type="slidenum">
              <a:rPr lang="en-US" smtClean="0"/>
              <a:t>14</a:t>
            </a:fld>
            <a:endParaRPr lang="en-US" dirty="0"/>
          </a:p>
        </p:txBody>
      </p:sp>
    </p:spTree>
    <p:extLst>
      <p:ext uri="{BB962C8B-B14F-4D97-AF65-F5344CB8AC3E}">
        <p14:creationId xmlns:p14="http://schemas.microsoft.com/office/powerpoint/2010/main" val="32125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With each prototype, designers tested and refined the structure, materials, and programming to improve the flight capabilities and controls, achieving a small and lightweight design that functioned like a bee.</a:t>
            </a:r>
          </a:p>
          <a:p>
            <a:endParaRPr lang="en-US" dirty="0"/>
          </a:p>
          <a:p>
            <a:r>
              <a:rPr lang="en-US" sz="1200" b="1" dirty="0"/>
              <a:t>Analytical mindset</a:t>
            </a:r>
          </a:p>
          <a:p>
            <a:r>
              <a:rPr lang="en-US" sz="1200" dirty="0"/>
              <a:t>Evaluate choices</a:t>
            </a:r>
          </a:p>
          <a:p>
            <a:r>
              <a:rPr lang="en-US" sz="1200" dirty="0"/>
              <a:t>Establish clear criteria</a:t>
            </a:r>
          </a:p>
          <a:p>
            <a:r>
              <a:rPr lang="en-US" sz="1200" dirty="0"/>
              <a:t>Inform next steps</a:t>
            </a:r>
          </a:p>
          <a:p>
            <a:endParaRPr lang="en-US" dirty="0"/>
          </a:p>
          <a:p>
            <a:r>
              <a:rPr lang="en-US" sz="1200" kern="1200" dirty="0">
                <a:solidFill>
                  <a:schemeClr val="tx1"/>
                </a:solidFill>
                <a:effectLst/>
                <a:latin typeface="+mn-lt"/>
                <a:ea typeface="+mn-ea"/>
                <a:cs typeface="+mn-cs"/>
              </a:rPr>
              <a:t>Source: </a:t>
            </a:r>
          </a:p>
          <a:p>
            <a:r>
              <a:rPr lang="en-US" sz="1200" kern="1200" dirty="0">
                <a:solidFill>
                  <a:schemeClr val="tx1"/>
                </a:solidFill>
                <a:effectLst/>
                <a:latin typeface="+mn-lt"/>
                <a:ea typeface="+mn-ea"/>
                <a:cs typeface="+mn-cs"/>
              </a:rPr>
              <a:t>ROBOBEE</a:t>
            </a:r>
            <a:r>
              <a:rPr lang="en-US" sz="1200" kern="1200" baseline="0" dirty="0">
                <a:solidFill>
                  <a:schemeClr val="tx1"/>
                </a:solidFill>
                <a:effectLst/>
                <a:latin typeface="+mn-lt"/>
                <a:ea typeface="+mn-ea"/>
                <a:cs typeface="+mn-cs"/>
              </a:rPr>
              <a:t>, 2012</a:t>
            </a:r>
          </a:p>
          <a:p>
            <a:r>
              <a:rPr lang="en-US" sz="1200" kern="1200" dirty="0">
                <a:solidFill>
                  <a:schemeClr val="tx1"/>
                </a:solidFill>
                <a:effectLst/>
                <a:latin typeface="+mn-lt"/>
                <a:ea typeface="+mn-ea"/>
                <a:cs typeface="+mn-cs"/>
              </a:rPr>
              <a:t>Short URL http://cprhw.tt/o/5xWrv/</a:t>
            </a:r>
          </a:p>
          <a:p>
            <a:r>
              <a:rPr lang="en-US" sz="1200" kern="1200" dirty="0">
                <a:solidFill>
                  <a:schemeClr val="tx1"/>
                </a:solidFill>
                <a:effectLst/>
                <a:latin typeface="+mn-lt"/>
                <a:ea typeface="+mn-ea"/>
                <a:cs typeface="+mn-cs"/>
              </a:rPr>
              <a:t>Accession Number 2015-23-1</a:t>
            </a:r>
          </a:p>
          <a:p>
            <a:r>
              <a:rPr lang="en-US" sz="1200" kern="1200" dirty="0">
                <a:solidFill>
                  <a:schemeClr val="tx1"/>
                </a:solidFill>
                <a:effectLst/>
                <a:latin typeface="+mn-lt"/>
                <a:ea typeface="+mn-ea"/>
                <a:cs typeface="+mn-cs"/>
              </a:rPr>
              <a:t>Object ID 51497591</a:t>
            </a:r>
          </a:p>
          <a:p>
            <a:endParaRPr lang="en-US" dirty="0"/>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15</a:t>
            </a:fld>
            <a:endParaRPr lang="en-US" dirty="0"/>
          </a:p>
        </p:txBody>
      </p:sp>
    </p:spTree>
    <p:extLst>
      <p:ext uri="{BB962C8B-B14F-4D97-AF65-F5344CB8AC3E}">
        <p14:creationId xmlns:p14="http://schemas.microsoft.com/office/powerpoint/2010/main" val="1782335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Weighing 80 milligrams, approximately the weight of a honeybee, with a wingspan of a little more than 1 inch, the RoboBee is the world’s first insect-scale flying robot. Once fully launched, it may tackle other large challenges in addition to pollinating crops, such as being used for search and rescue missions or monitoring environmental conditions in places humans cannot go safely.</a:t>
            </a:r>
          </a:p>
          <a:p>
            <a:endParaRPr lang="en-US" sz="1200" b="1" dirty="0"/>
          </a:p>
          <a:p>
            <a:r>
              <a:rPr lang="en-US" sz="1200" b="1" dirty="0"/>
              <a:t>Confident mindset</a:t>
            </a:r>
          </a:p>
          <a:p>
            <a:r>
              <a:rPr lang="en-US" sz="1200" dirty="0"/>
              <a:t>Share with users</a:t>
            </a:r>
          </a:p>
          <a:p>
            <a:r>
              <a:rPr lang="en-US" sz="1200" dirty="0"/>
              <a:t>Celebrate successes</a:t>
            </a:r>
          </a:p>
          <a:p>
            <a:r>
              <a:rPr lang="en-US" sz="1200" dirty="0"/>
              <a:t>Look for improvements</a:t>
            </a:r>
          </a:p>
          <a:p>
            <a:endParaRPr lang="en-US" dirty="0"/>
          </a:p>
          <a:p>
            <a:r>
              <a:rPr lang="en-US" dirty="0"/>
              <a:t>Source:</a:t>
            </a:r>
            <a:r>
              <a:rPr lang="en-US" baseline="0" dirty="0"/>
              <a:t> </a:t>
            </a:r>
          </a:p>
          <a:p>
            <a:r>
              <a:rPr lang="en-US" dirty="0"/>
              <a:t>RoboBees, Wyss Institute </a:t>
            </a:r>
          </a:p>
          <a:p>
            <a:r>
              <a:rPr lang="en-US" dirty="0"/>
              <a:t>https://wyss.harvard.edu/technology/autonomous-flying-microrobots-robobees/</a:t>
            </a:r>
          </a:p>
          <a:p>
            <a:r>
              <a:rPr lang="en-US" dirty="0"/>
              <a:t>© 2018 President and Fellows of Harvard College</a:t>
            </a:r>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16</a:t>
            </a:fld>
            <a:endParaRPr lang="en-US" dirty="0"/>
          </a:p>
        </p:txBody>
      </p:sp>
    </p:spTree>
    <p:extLst>
      <p:ext uri="{BB962C8B-B14F-4D97-AF65-F5344CB8AC3E}">
        <p14:creationId xmlns:p14="http://schemas.microsoft.com/office/powerpoint/2010/main" val="1070595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developing a</a:t>
            </a:r>
            <a:r>
              <a:rPr lang="en-US" baseline="0" dirty="0"/>
              <a:t> nature-based design solution to a global problem by framing the challenge. </a:t>
            </a:r>
          </a:p>
          <a:p>
            <a:endParaRPr lang="en-US" baseline="0" dirty="0"/>
          </a:p>
          <a:p>
            <a:r>
              <a:rPr lang="en-US" baseline="0" dirty="0"/>
              <a:t>Designs are often unable to address every aspect of a challenge at once, so they narrow the focus of their challenge to provide clear objectives and manageable outcomes. </a:t>
            </a:r>
          </a:p>
          <a:p>
            <a:endParaRPr lang="en-US" baseline="0" dirty="0"/>
          </a:p>
        </p:txBody>
      </p:sp>
      <p:sp>
        <p:nvSpPr>
          <p:cNvPr id="4" name="Slide Number Placeholder 3"/>
          <p:cNvSpPr>
            <a:spLocks noGrp="1"/>
          </p:cNvSpPr>
          <p:nvPr>
            <p:ph type="sldNum" sz="quarter" idx="10"/>
          </p:nvPr>
        </p:nvSpPr>
        <p:spPr/>
        <p:txBody>
          <a:bodyPr/>
          <a:lstStyle/>
          <a:p>
            <a:fld id="{52080A30-1857-44F3-8221-ABA13A767B8F}" type="slidenum">
              <a:rPr lang="en-US" smtClean="0"/>
              <a:t>17</a:t>
            </a:fld>
            <a:endParaRPr lang="en-US" dirty="0"/>
          </a:p>
        </p:txBody>
      </p:sp>
    </p:spTree>
    <p:extLst>
      <p:ext uri="{BB962C8B-B14F-4D97-AF65-F5344CB8AC3E}">
        <p14:creationId xmlns:p14="http://schemas.microsoft.com/office/powerpoint/2010/main" val="3245773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2080A30-1857-44F3-8221-ABA13A767B8F}" type="slidenum">
              <a:rPr lang="en-US" smtClean="0"/>
              <a:t>18</a:t>
            </a:fld>
            <a:endParaRPr lang="en-US" dirty="0"/>
          </a:p>
        </p:txBody>
      </p:sp>
    </p:spTree>
    <p:extLst>
      <p:ext uri="{BB962C8B-B14F-4D97-AF65-F5344CB8AC3E}">
        <p14:creationId xmlns:p14="http://schemas.microsoft.com/office/powerpoint/2010/main" val="3967847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19</a:t>
            </a:fld>
            <a:endParaRPr lang="en-US" dirty="0"/>
          </a:p>
        </p:txBody>
      </p:sp>
    </p:spTree>
    <p:extLst>
      <p:ext uri="{BB962C8B-B14F-4D97-AF65-F5344CB8AC3E}">
        <p14:creationId xmlns:p14="http://schemas.microsoft.com/office/powerpoint/2010/main" val="1949311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the class what they think </a:t>
            </a:r>
            <a:r>
              <a:rPr lang="en-US" dirty="0"/>
              <a:t>of when you hear the word “design?”</a:t>
            </a:r>
          </a:p>
        </p:txBody>
      </p:sp>
      <p:sp>
        <p:nvSpPr>
          <p:cNvPr id="4" name="Slide Number Placeholder 3"/>
          <p:cNvSpPr>
            <a:spLocks noGrp="1"/>
          </p:cNvSpPr>
          <p:nvPr>
            <p:ph type="sldNum" sz="quarter" idx="10"/>
          </p:nvPr>
        </p:nvSpPr>
        <p:spPr/>
        <p:txBody>
          <a:bodyPr/>
          <a:lstStyle/>
          <a:p>
            <a:fld id="{52080A30-1857-44F3-8221-ABA13A767B8F}" type="slidenum">
              <a:rPr lang="en-US" smtClean="0"/>
              <a:t>2</a:t>
            </a:fld>
            <a:endParaRPr lang="en-US" dirty="0"/>
          </a:p>
        </p:txBody>
      </p:sp>
    </p:spTree>
    <p:extLst>
      <p:ext uri="{BB962C8B-B14F-4D97-AF65-F5344CB8AC3E}">
        <p14:creationId xmlns:p14="http://schemas.microsoft.com/office/powerpoint/2010/main" val="914384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is more than the</a:t>
            </a:r>
            <a:r>
              <a:rPr lang="en-US" baseline="0" dirty="0"/>
              <a:t> product or end result; design is the process that creates the end result.</a:t>
            </a:r>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3</a:t>
            </a:fld>
            <a:endParaRPr lang="en-US" dirty="0"/>
          </a:p>
        </p:txBody>
      </p:sp>
    </p:spTree>
    <p:extLst>
      <p:ext uri="{BB962C8B-B14F-4D97-AF65-F5344CB8AC3E}">
        <p14:creationId xmlns:p14="http://schemas.microsoft.com/office/powerpoint/2010/main" val="278515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what you’re wearing today, what features does it include</a:t>
            </a:r>
            <a:r>
              <a:rPr lang="en-US" baseline="0" dirty="0"/>
              <a:t>? How was it designed to make wearing it more comfortable or functional? </a:t>
            </a:r>
          </a:p>
          <a:p>
            <a:endParaRPr lang="en-US" baseline="0" dirty="0"/>
          </a:p>
          <a:p>
            <a:r>
              <a:rPr lang="en-US" baseline="0" dirty="0"/>
              <a:t>What objects did you use this morning to get ready for school? Consider your toothbrush or toothpaste tube and how they were designed to be efficient or if there are simple ways they could be improved. </a:t>
            </a:r>
          </a:p>
          <a:p>
            <a:endParaRPr lang="en-US" baseline="0" dirty="0"/>
          </a:p>
          <a:p>
            <a:r>
              <a:rPr lang="en-US" baseline="0" dirty="0"/>
              <a:t>Consider all the screens and pieces of technology we utilize each day and how the object has been designed for us to hold and carry. Also think about the icons and interactions that have been designed to make the system easy to use (such as the home button, settings, menus, etc.) </a:t>
            </a:r>
          </a:p>
          <a:p>
            <a:endParaRPr lang="en-US" baseline="0" dirty="0"/>
          </a:p>
          <a:p>
            <a:r>
              <a:rPr lang="en-US" baseline="0"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JACKET, ADAPTIVE PUFFER JACKET, 2017</a:t>
            </a:r>
          </a:p>
          <a:p>
            <a:r>
              <a:rPr lang="en-US" baseline="0" dirty="0"/>
              <a:t>https://collection.cooperhewitt.org/objects/1158831757/</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0803, HEWI DOOR HARDWARE AND BATHROOM FIXTURES</a:t>
            </a:r>
          </a:p>
          <a:p>
            <a:r>
              <a:rPr lang="en-US" b="0" baseline="0" dirty="0"/>
              <a:t>https://collection.cooperhewitt.org/objects/1159162343/</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IPAD 2 TABLET COMPUTER, 2011</a:t>
            </a:r>
          </a:p>
          <a:p>
            <a:r>
              <a:rPr lang="en-US" baseline="0" dirty="0"/>
              <a:t>https://collection.cooperhewitt.org/objects/18797369/</a:t>
            </a:r>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4</a:t>
            </a:fld>
            <a:endParaRPr lang="en-US" dirty="0"/>
          </a:p>
        </p:txBody>
      </p:sp>
    </p:spTree>
    <p:extLst>
      <p:ext uri="{BB962C8B-B14F-4D97-AF65-F5344CB8AC3E}">
        <p14:creationId xmlns:p14="http://schemas.microsoft.com/office/powerpoint/2010/main" val="2094189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none" baseline="0" dirty="0">
                <a:solidFill>
                  <a:schemeClr val="tx1"/>
                </a:solidFill>
                <a:effectLst/>
                <a:latin typeface="+mn-lt"/>
                <a:ea typeface="+mn-ea"/>
                <a:cs typeface="+mn-cs"/>
              </a:rPr>
              <a:t>Design is problem solving, like having a hard time getting an outlet where you need it, or running out of room to plug in your phone. How might we access our outlets more efficiently? Consider challenges that you may have had in finding a place to charge your phone or fitting all of your electronics into your outlet or power strip. These are some of the design solutions that were developed to address these everyday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cap="none"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none" baseline="0" dirty="0">
                <a:solidFill>
                  <a:schemeClr val="tx1"/>
                </a:solidFill>
                <a:effectLst/>
                <a:latin typeface="+mn-lt"/>
                <a:ea typeface="+mn-ea"/>
                <a:cs typeface="+mn-cs"/>
              </a:rPr>
              <a:t>Sources: </a:t>
            </a:r>
            <a:endParaRPr lang="en-US" sz="1200" b="0" i="0"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SURGE PROTECTOR, PIVOT POWER GENIUS FLEXIBLE, 2013</a:t>
            </a:r>
          </a:p>
          <a:p>
            <a:r>
              <a:rPr lang="en-US" dirty="0"/>
              <a:t>https://collection.cooperhewitt.org/objects/68250889/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EXTENSION CORD, PROP POWER WRAP-AROUND, 2013</a:t>
            </a:r>
          </a:p>
          <a:p>
            <a:r>
              <a:rPr lang="en-US" dirty="0"/>
              <a:t>https://collection.cooperhewitt.org/objects/68775091/</a:t>
            </a:r>
          </a:p>
        </p:txBody>
      </p:sp>
      <p:sp>
        <p:nvSpPr>
          <p:cNvPr id="4" name="Slide Number Placeholder 3"/>
          <p:cNvSpPr>
            <a:spLocks noGrp="1"/>
          </p:cNvSpPr>
          <p:nvPr>
            <p:ph type="sldNum" sz="quarter" idx="10"/>
          </p:nvPr>
        </p:nvSpPr>
        <p:spPr/>
        <p:txBody>
          <a:bodyPr/>
          <a:lstStyle/>
          <a:p>
            <a:fld id="{52080A30-1857-44F3-8221-ABA13A767B8F}" type="slidenum">
              <a:rPr lang="en-US" smtClean="0"/>
              <a:t>5</a:t>
            </a:fld>
            <a:endParaRPr lang="en-US" dirty="0"/>
          </a:p>
        </p:txBody>
      </p:sp>
    </p:spTree>
    <p:extLst>
      <p:ext uri="{BB962C8B-B14F-4D97-AF65-F5344CB8AC3E}">
        <p14:creationId xmlns:p14="http://schemas.microsoft.com/office/powerpoint/2010/main" val="4284469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might you assume is the intended user</a:t>
            </a:r>
            <a:r>
              <a:rPr lang="en-US" baseline="0" dirty="0"/>
              <a:t> or environment </a:t>
            </a:r>
            <a:r>
              <a:rPr lang="en-US" dirty="0"/>
              <a:t>for each of these chairs? Even though these objects all have the same function, how is the</a:t>
            </a:r>
            <a:r>
              <a:rPr lang="en-US" baseline="0" dirty="0"/>
              <a:t> design different based on the user? </a:t>
            </a:r>
          </a:p>
          <a:p>
            <a:endParaRPr lang="en-US" baseline="0" dirty="0"/>
          </a:p>
          <a:p>
            <a:r>
              <a:rPr lang="en-US" baseline="0" dirty="0"/>
              <a:t>Can you identify a feature or function unique to only one of the designs? What does that feature or function tell you about the intended use or user?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r>
              <a:rPr lang="en-US" sz="1200" b="0" i="0" kern="1200" cap="all" dirty="0">
                <a:solidFill>
                  <a:schemeClr val="tx1"/>
                </a:solidFill>
                <a:effectLst/>
                <a:latin typeface="+mn-lt"/>
                <a:ea typeface="+mn-ea"/>
                <a:cs typeface="+mn-cs"/>
              </a:rPr>
              <a:t>AERON OFFICE CHAIR, 1992</a:t>
            </a:r>
          </a:p>
          <a:p>
            <a:r>
              <a:rPr lang="en-US" dirty="0"/>
              <a:t>https://collection.cooperhewitt.org/objects/18655575/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ALFI HIGH BACK CHAIR,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https://collection.cooperhewitt.org/objects/69187403/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NO. 4 ROCKING CHAIR, CA. 1860</a:t>
            </a:r>
          </a:p>
          <a:p>
            <a:r>
              <a:rPr lang="en-US" dirty="0"/>
              <a:t>https://collection.cooperhewitt.org/objects/18467803/</a:t>
            </a:r>
          </a:p>
          <a:p>
            <a:endParaRPr lang="en-US" dirty="0"/>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6</a:t>
            </a:fld>
            <a:endParaRPr lang="en-US" dirty="0"/>
          </a:p>
        </p:txBody>
      </p:sp>
    </p:spTree>
    <p:extLst>
      <p:ext uri="{BB962C8B-B14F-4D97-AF65-F5344CB8AC3E}">
        <p14:creationId xmlns:p14="http://schemas.microsoft.com/office/powerpoint/2010/main" val="2953636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none" baseline="0" dirty="0">
                <a:solidFill>
                  <a:schemeClr val="tx1"/>
                </a:solidFill>
                <a:effectLst/>
                <a:latin typeface="+mn-lt"/>
                <a:ea typeface="+mn-ea"/>
                <a:cs typeface="+mn-cs"/>
              </a:rPr>
              <a:t>We may overlook design because we have become so familiar with the experience. Ask students how many of these graphics they can recognize and what they mean.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cap="none"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none" baseline="0" dirty="0">
                <a:solidFill>
                  <a:schemeClr val="tx1"/>
                </a:solidFill>
                <a:effectLst/>
                <a:latin typeface="+mn-lt"/>
                <a:ea typeface="+mn-ea"/>
                <a:cs typeface="+mn-cs"/>
              </a:rPr>
              <a:t>This system of icons allows ideas to be easily communicated without language.  If time allows, ask students to consider what icon they would add to this list, and how it would be represented.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cap="none"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cap="none"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none" baseline="0" dirty="0">
                <a:solidFill>
                  <a:schemeClr val="tx1"/>
                </a:solidFill>
                <a:effectLst/>
                <a:latin typeface="+mn-lt"/>
                <a:ea typeface="+mn-ea"/>
                <a:cs typeface="+mn-cs"/>
              </a:rPr>
              <a:t>Sources: </a:t>
            </a:r>
            <a:endParaRPr lang="en-US" sz="1200" b="0" i="0"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POSTER, SYMBOL SIGNS, 1974</a:t>
            </a:r>
            <a:endParaRPr lang="en-US" dirty="0"/>
          </a:p>
          <a:p>
            <a:r>
              <a:rPr lang="en-US" dirty="0"/>
              <a:t>https://collection.cooperhewitt.org/objects/18673291/</a:t>
            </a:r>
          </a:p>
          <a:p>
            <a:r>
              <a:rPr lang="en-US" dirty="0"/>
              <a:t> </a:t>
            </a:r>
          </a:p>
          <a:p>
            <a:endParaRPr lang="en-US" sz="1200" b="0" i="0" kern="1200" cap="none" baseline="0" dirty="0">
              <a:solidFill>
                <a:schemeClr val="tx1"/>
              </a:solidFill>
              <a:effectLst/>
              <a:latin typeface="+mn-lt"/>
              <a:ea typeface="+mn-ea"/>
              <a:cs typeface="+mn-cs"/>
            </a:endParaRPr>
          </a:p>
          <a:p>
            <a:endParaRPr lang="en-US" sz="1200" b="0" i="0" kern="1200" cap="none"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080A30-1857-44F3-8221-ABA13A767B8F}" type="slidenum">
              <a:rPr lang="en-US" smtClean="0"/>
              <a:t>7</a:t>
            </a:fld>
            <a:endParaRPr lang="en-US" dirty="0"/>
          </a:p>
        </p:txBody>
      </p:sp>
    </p:spTree>
    <p:extLst>
      <p:ext uri="{BB962C8B-B14F-4D97-AF65-F5344CB8AC3E}">
        <p14:creationId xmlns:p14="http://schemas.microsoft.com/office/powerpoint/2010/main" val="56500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challenge of navigating a complex system like the New York City subway is just one everyday task made simpler by design. </a:t>
            </a:r>
            <a:r>
              <a:rPr lang="en-US" dirty="0"/>
              <a:t>Using a different color for each subway line made</a:t>
            </a:r>
            <a:r>
              <a:rPr lang="en-US" baseline="0" dirty="0"/>
              <a:t> the complex subway map easier to navigate and utilize so users could distinguish at a glance where each track would lead them and follow their chosen route. Can students think of other ways color has been utilized to quickly convey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Sources: </a:t>
            </a:r>
            <a:endParaRPr lang="en-US" sz="1200" b="0" i="0"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effectLst/>
                <a:latin typeface="+mn-lt"/>
                <a:ea typeface="+mn-ea"/>
                <a:cs typeface="+mn-cs"/>
              </a:rPr>
              <a:t>POSTER, NEW YORK CITY SUBWAY MAP, 1974</a:t>
            </a:r>
          </a:p>
          <a:p>
            <a:r>
              <a:rPr lang="en-US" dirty="0"/>
              <a:t>https://collection.cooperhewitt.org/objects/18622259/</a:t>
            </a:r>
          </a:p>
          <a:p>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8</a:t>
            </a:fld>
            <a:endParaRPr lang="en-US" dirty="0"/>
          </a:p>
        </p:txBody>
      </p:sp>
    </p:spTree>
    <p:extLst>
      <p:ext uri="{BB962C8B-B14F-4D97-AF65-F5344CB8AC3E}">
        <p14:creationId xmlns:p14="http://schemas.microsoft.com/office/powerpoint/2010/main" val="14309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 process can be visualized into several steps.</a:t>
            </a:r>
            <a:r>
              <a:rPr lang="en-US" baseline="0" dirty="0"/>
              <a:t> While they are depicted in a linear fashion, the process is often cyclical, returning to the same step multiple times before reaching a satisfactory conclusion. </a:t>
            </a:r>
          </a:p>
          <a:p>
            <a:endParaRPr lang="en-US" baseline="0" dirty="0"/>
          </a:p>
          <a:p>
            <a:r>
              <a:rPr lang="en-US" baseline="0" dirty="0"/>
              <a:t>Each step has a particular function and allows designers to efficiently progress from large challenges to actionable solutions. We will use an example of a project to demonstrate how the design process might look in action. </a:t>
            </a:r>
            <a:endParaRPr lang="en-US" dirty="0"/>
          </a:p>
        </p:txBody>
      </p:sp>
      <p:sp>
        <p:nvSpPr>
          <p:cNvPr id="4" name="Slide Number Placeholder 3"/>
          <p:cNvSpPr>
            <a:spLocks noGrp="1"/>
          </p:cNvSpPr>
          <p:nvPr>
            <p:ph type="sldNum" sz="quarter" idx="10"/>
          </p:nvPr>
        </p:nvSpPr>
        <p:spPr/>
        <p:txBody>
          <a:bodyPr/>
          <a:lstStyle/>
          <a:p>
            <a:fld id="{52080A30-1857-44F3-8221-ABA13A767B8F}" type="slidenum">
              <a:rPr lang="en-US" smtClean="0"/>
              <a:t>9</a:t>
            </a:fld>
            <a:endParaRPr lang="en-US" dirty="0"/>
          </a:p>
        </p:txBody>
      </p:sp>
    </p:spTree>
    <p:extLst>
      <p:ext uri="{BB962C8B-B14F-4D97-AF65-F5344CB8AC3E}">
        <p14:creationId xmlns:p14="http://schemas.microsoft.com/office/powerpoint/2010/main" val="3283959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65760"/>
            <a:ext cx="11445240" cy="1015663"/>
          </a:xfrm>
          <a:noFill/>
        </p:spPr>
        <p:txBody>
          <a:bodyPr anchor="t" anchorCtr="0">
            <a:sp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365760" y="1828800"/>
            <a:ext cx="11445240" cy="273367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12BC24-82BB-4F01-87D4-36ADDB2D6C50}" type="datetimeFigureOut">
              <a:rPr lang="en-US" smtClean="0"/>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564593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0" y="457200"/>
            <a:ext cx="4406265" cy="1077218"/>
          </a:xfrm>
        </p:spPr>
        <p:txBody>
          <a:bodyPr anchor="t" anchorCtr="0"/>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65760" y="2057400"/>
            <a:ext cx="440626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12BC24-82BB-4F01-87D4-36ADDB2D6C50}" type="datetimeFigureOut">
              <a:rPr lang="en-US" smtClean="0"/>
              <a:t>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380077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p>
            <a:fld id="{8712BC24-82BB-4F01-87D4-36ADDB2D6C50}" type="datetimeFigureOut">
              <a:rPr lang="en-US" smtClean="0"/>
              <a:t>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C633FE-AFF2-4E3E-B88F-48FFA4656719}" type="slidenum">
              <a:rPr lang="en-US" smtClean="0"/>
              <a:t>‹#›</a:t>
            </a:fld>
            <a:endParaRPr lang="en-US" dirty="0"/>
          </a:p>
        </p:txBody>
      </p:sp>
      <p:sp>
        <p:nvSpPr>
          <p:cNvPr id="8" name="Title 1"/>
          <p:cNvSpPr>
            <a:spLocks noGrp="1"/>
          </p:cNvSpPr>
          <p:nvPr>
            <p:ph type="title"/>
          </p:nvPr>
        </p:nvSpPr>
        <p:spPr>
          <a:xfrm>
            <a:off x="365760" y="457200"/>
            <a:ext cx="4406265" cy="1077218"/>
          </a:xfrm>
        </p:spPr>
        <p:txBody>
          <a:bodyPr anchor="t" anchorCtr="0"/>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65760" y="2057400"/>
            <a:ext cx="440626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21039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65760"/>
            <a:ext cx="11445240" cy="1015663"/>
          </a:xfrm>
        </p:spPr>
        <p:txBody>
          <a:bodyPr anchor="t" anchorCtr="0"/>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365760" y="1828800"/>
            <a:ext cx="11445240" cy="273367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12BC24-82BB-4F01-87D4-36ADDB2D6C50}" type="datetimeFigureOut">
              <a:rPr lang="en-US" smtClean="0"/>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2500159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65760"/>
            <a:ext cx="11445240" cy="1015663"/>
          </a:xfrm>
        </p:spPr>
        <p:txBody>
          <a:bodyPr anchor="t" anchorCtr="0"/>
          <a:lstStyle>
            <a:lvl1pPr algn="l">
              <a:defRPr sz="600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712BC24-82BB-4F01-87D4-36ADDB2D6C50}" type="datetimeFigureOut">
              <a:rPr lang="en-US" smtClean="0"/>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
        <p:nvSpPr>
          <p:cNvPr id="7" name="Picture Placeholder 2"/>
          <p:cNvSpPr>
            <a:spLocks noGrp="1" noChangeAspect="1"/>
          </p:cNvSpPr>
          <p:nvPr>
            <p:ph type="pic" idx="1"/>
          </p:nvPr>
        </p:nvSpPr>
        <p:spPr>
          <a:xfrm>
            <a:off x="0" y="0"/>
            <a:ext cx="12192000" cy="6858000"/>
          </a:xfrm>
        </p:spPr>
        <p:txBody>
          <a:bodyPr/>
          <a:lstStyle>
            <a:lvl1pPr marL="0" indent="0">
              <a:buNone/>
              <a:tabLst>
                <a:tab pos="857250" algn="l"/>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227849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2BC24-82BB-4F01-87D4-36ADDB2D6C50}" type="datetimeFigureOut">
              <a:rPr lang="en-US" smtClean="0"/>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93467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5760" y="1828800"/>
            <a:ext cx="11445240" cy="274320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365760" y="4589463"/>
            <a:ext cx="1144524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12BC24-82BB-4F01-87D4-36ADDB2D6C50}" type="datetimeFigureOut">
              <a:rPr lang="en-US" smtClean="0"/>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271953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 y="1825625"/>
            <a:ext cx="565404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638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12BC24-82BB-4F01-87D4-36ADDB2D6C50}" type="datetimeFigureOut">
              <a:rPr lang="en-US" smtClean="0"/>
              <a:t>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310722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365125"/>
            <a:ext cx="11445240" cy="1325563"/>
          </a:xfrm>
        </p:spPr>
        <p:txBody>
          <a:bodyPr/>
          <a:lstStyle/>
          <a:p>
            <a:r>
              <a:rPr lang="en-US"/>
              <a:t>Click to edit Master title style</a:t>
            </a:r>
          </a:p>
        </p:txBody>
      </p:sp>
      <p:sp>
        <p:nvSpPr>
          <p:cNvPr id="3" name="Text Placeholder 2"/>
          <p:cNvSpPr>
            <a:spLocks noGrp="1"/>
          </p:cNvSpPr>
          <p:nvPr>
            <p:ph type="body" idx="1"/>
          </p:nvPr>
        </p:nvSpPr>
        <p:spPr>
          <a:xfrm>
            <a:off x="365760" y="1681163"/>
            <a:ext cx="56318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65760" y="2505075"/>
            <a:ext cx="56318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638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12BC24-82BB-4F01-87D4-36ADDB2D6C50}" type="datetimeFigureOut">
              <a:rPr lang="en-US" smtClean="0"/>
              <a:t>12/6/2018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10463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12BC24-82BB-4F01-87D4-36ADDB2D6C50}" type="datetimeFigureOut">
              <a:rPr lang="en-US" smtClean="0"/>
              <a:t>12/6/2018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243684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12BC24-82BB-4F01-87D4-36ADDB2D6C50}" type="datetimeFigureOut">
              <a:rPr lang="en-US" smtClean="0"/>
              <a:t>12/6/2018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C633FE-AFF2-4E3E-B88F-48FFA4656719}" type="slidenum">
              <a:rPr lang="en-US" smtClean="0"/>
              <a:t>‹#›</a:t>
            </a:fld>
            <a:endParaRPr lang="en-US" dirty="0"/>
          </a:p>
        </p:txBody>
      </p:sp>
    </p:spTree>
    <p:extLst>
      <p:ext uri="{BB962C8B-B14F-4D97-AF65-F5344CB8AC3E}">
        <p14:creationId xmlns:p14="http://schemas.microsoft.com/office/powerpoint/2010/main" val="2329190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65125"/>
            <a:ext cx="11445240" cy="76944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365760" y="1825625"/>
            <a:ext cx="1144524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65760" y="6356350"/>
            <a:ext cx="321564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2BC24-82BB-4F01-87D4-36ADDB2D6C50}" type="datetimeFigureOut">
              <a:rPr lang="en-US" smtClean="0"/>
              <a:t>12/6/2018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320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633FE-AFF2-4E3E-B88F-48FFA4656719}" type="slidenum">
              <a:rPr lang="en-US" smtClean="0"/>
              <a:t>‹#›</a:t>
            </a:fld>
            <a:endParaRPr lang="en-US" dirty="0"/>
          </a:p>
        </p:txBody>
      </p:sp>
    </p:spTree>
    <p:extLst>
      <p:ext uri="{BB962C8B-B14F-4D97-AF65-F5344CB8AC3E}">
        <p14:creationId xmlns:p14="http://schemas.microsoft.com/office/powerpoint/2010/main" val="98407336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xStyles>
    <p:title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 y="381000"/>
            <a:ext cx="5676185" cy="2462408"/>
          </a:xfrm>
          <a:prstGeom prst="rect">
            <a:avLst/>
          </a:prstGeom>
        </p:spPr>
      </p:pic>
      <p:sp>
        <p:nvSpPr>
          <p:cNvPr id="2" name="Title 1"/>
          <p:cNvSpPr>
            <a:spLocks noGrp="1"/>
          </p:cNvSpPr>
          <p:nvPr>
            <p:ph type="ctrTitle"/>
          </p:nvPr>
        </p:nvSpPr>
        <p:spPr>
          <a:xfrm>
            <a:off x="381000" y="3461065"/>
            <a:ext cx="11445240" cy="1631216"/>
          </a:xfrm>
        </p:spPr>
        <p:txBody>
          <a:bodyPr/>
          <a:lstStyle/>
          <a:p>
            <a:r>
              <a:rPr lang="en-US" sz="4000" dirty="0"/>
              <a:t>2019 NATIONAL HIGH SCHOOL DESIGN COMPETITION </a:t>
            </a:r>
            <a:br>
              <a:rPr lang="en-US" dirty="0"/>
            </a:br>
            <a:r>
              <a:rPr lang="en-US" dirty="0"/>
              <a:t>LESSON 1: WHAT IS DESIGN?</a:t>
            </a:r>
          </a:p>
        </p:txBody>
      </p:sp>
    </p:spTree>
    <p:extLst>
      <p:ext uri="{BB962C8B-B14F-4D97-AF65-F5344CB8AC3E}">
        <p14:creationId xmlns:p14="http://schemas.microsoft.com/office/powerpoint/2010/main" val="3503601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65760" y="360750"/>
            <a:ext cx="11445240" cy="1015663"/>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6000" kern="1200">
                <a:solidFill>
                  <a:schemeClr val="bg1"/>
                </a:solidFill>
                <a:latin typeface="+mj-lt"/>
                <a:ea typeface="+mj-ea"/>
                <a:cs typeface="+mj-cs"/>
              </a:defRPr>
            </a:lvl1pPr>
          </a:lstStyle>
          <a:p>
            <a:r>
              <a:rPr lang="en-US" dirty="0"/>
              <a:t>DESIGN CASE STUDY</a:t>
            </a:r>
          </a:p>
        </p:txBody>
      </p:sp>
      <p:sp>
        <p:nvSpPr>
          <p:cNvPr id="3" name="Subtitle 2"/>
          <p:cNvSpPr>
            <a:spLocks noGrp="1"/>
          </p:cNvSpPr>
          <p:nvPr>
            <p:ph type="subTitle" idx="1"/>
          </p:nvPr>
        </p:nvSpPr>
        <p:spPr>
          <a:xfrm>
            <a:off x="365760" y="5721311"/>
            <a:ext cx="3526662" cy="1015664"/>
          </a:xfrm>
        </p:spPr>
        <p:txBody>
          <a:bodyPr>
            <a:noAutofit/>
          </a:bodyPr>
          <a:lstStyle/>
          <a:p>
            <a:r>
              <a:rPr lang="en-US" sz="3600" cap="all" dirty="0"/>
              <a:t>ROBOBEE (USA) AUGUST 2012</a:t>
            </a:r>
          </a:p>
        </p:txBody>
      </p:sp>
      <p:pic>
        <p:nvPicPr>
          <p:cNvPr id="4" name="Picture 2" descr="https://3c1703fe8d.site.internapcdn.net/newman/gfx/news/hires/2016/flightofther.jpg">
            <a:extLst>
              <a:ext uri="{FF2B5EF4-FFF2-40B4-BE49-F238E27FC236}">
                <a16:creationId xmlns:a16="http://schemas.microsoft.com/office/drawing/2014/main" id="{E9427FBB-33E5-4512-A40F-3152826A9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332" y="1834265"/>
            <a:ext cx="7874768" cy="4919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074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0" y="-248687"/>
            <a:ext cx="2701133" cy="2286000"/>
          </a:xfrm>
          <a:prstGeom prst="rect">
            <a:avLst/>
          </a:prstGeom>
        </p:spPr>
      </p:pic>
      <p:sp>
        <p:nvSpPr>
          <p:cNvPr id="9" name="Subtitle 2"/>
          <p:cNvSpPr txBox="1">
            <a:spLocks/>
          </p:cNvSpPr>
          <p:nvPr/>
        </p:nvSpPr>
        <p:spPr>
          <a:xfrm>
            <a:off x="462225" y="1766452"/>
            <a:ext cx="5315578" cy="1217769"/>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3600" dirty="0"/>
          </a:p>
          <a:p>
            <a:endParaRPr lang="en-US" sz="3600" dirty="0"/>
          </a:p>
        </p:txBody>
      </p:sp>
      <p:pic>
        <p:nvPicPr>
          <p:cNvPr id="5" name="Picture 4" descr="https://ids.si.edu/ids/deliveryService?id=https%3A%2F%2Fcollections.nmnh.si.edu%2Fmedia%2F%3Firn%3D10492600&amp;max_w=160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7089" y="1766452"/>
            <a:ext cx="7437821" cy="4938881"/>
          </a:xfrm>
          <a:prstGeom prst="rect">
            <a:avLst/>
          </a:prstGeom>
          <a:noFill/>
          <a:ln>
            <a:noFill/>
          </a:ln>
        </p:spPr>
      </p:pic>
    </p:spTree>
    <p:extLst>
      <p:ext uri="{BB962C8B-B14F-4D97-AF65-F5344CB8AC3E}">
        <p14:creationId xmlns:p14="http://schemas.microsoft.com/office/powerpoint/2010/main" val="1376408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0" y="-248687"/>
            <a:ext cx="2701133"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666" y="-319023"/>
            <a:ext cx="2701134" cy="2286000"/>
          </a:xfrm>
          <a:prstGeom prst="rect">
            <a:avLst/>
          </a:prstGeom>
        </p:spPr>
      </p:pic>
      <p:pic>
        <p:nvPicPr>
          <p:cNvPr id="5" name="Picture 4" descr="https://ids.si.edu/ids/deliveryService?id=SIA-91-8998-000001&amp;max_w=160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051" y="1747336"/>
            <a:ext cx="7500094" cy="5000756"/>
          </a:xfrm>
          <a:prstGeom prst="rect">
            <a:avLst/>
          </a:prstGeom>
          <a:noFill/>
          <a:ln>
            <a:noFill/>
          </a:ln>
        </p:spPr>
      </p:pic>
    </p:spTree>
    <p:extLst>
      <p:ext uri="{BB962C8B-B14F-4D97-AF65-F5344CB8AC3E}">
        <p14:creationId xmlns:p14="http://schemas.microsoft.com/office/powerpoint/2010/main" val="4100098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0" y="-248687"/>
            <a:ext cx="2701133"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666" y="-319023"/>
            <a:ext cx="2701134" cy="2286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7535" y="-319023"/>
            <a:ext cx="2701134" cy="2286000"/>
          </a:xfrm>
          <a:prstGeom prst="rect">
            <a:avLst/>
          </a:prstGeom>
        </p:spPr>
      </p:pic>
      <p:pic>
        <p:nvPicPr>
          <p:cNvPr id="7" name="Picture 6" descr="Bee-sized robo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561" y="1769809"/>
            <a:ext cx="4927015" cy="4927015"/>
          </a:xfrm>
          <a:prstGeom prst="rect">
            <a:avLst/>
          </a:prstGeom>
          <a:noFill/>
          <a:ln>
            <a:noFill/>
          </a:ln>
        </p:spPr>
      </p:pic>
      <p:pic>
        <p:nvPicPr>
          <p:cNvPr id="2" name="Picture 2" descr="Bee-sized robot"/>
          <p:cNvPicPr>
            <a:picLocks noChangeAspect="1" noChangeArrowheads="1"/>
          </p:cNvPicPr>
          <p:nvPr/>
        </p:nvPicPr>
        <p:blipFill rotWithShape="1">
          <a:blip r:embed="rId7">
            <a:extLst>
              <a:ext uri="{28A0092B-C50C-407E-A947-70E740481C1C}">
                <a14:useLocalDpi xmlns:a14="http://schemas.microsoft.com/office/drawing/2010/main" val="0"/>
              </a:ext>
            </a:extLst>
          </a:blip>
          <a:srcRect r="8273"/>
          <a:stretch/>
        </p:blipFill>
        <p:spPr bwMode="auto">
          <a:xfrm>
            <a:off x="5233363" y="1769810"/>
            <a:ext cx="6779098" cy="4927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966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0" y="-248687"/>
            <a:ext cx="2701133"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666" y="-319023"/>
            <a:ext cx="2701134" cy="2286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7535" y="-319023"/>
            <a:ext cx="2701134" cy="2286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6404" y="-339119"/>
            <a:ext cx="2701134" cy="2286000"/>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22442" r="13529"/>
          <a:stretch/>
        </p:blipFill>
        <p:spPr>
          <a:xfrm>
            <a:off x="154046" y="1675756"/>
            <a:ext cx="5843537" cy="5049763"/>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21477" r="16248"/>
          <a:stretch/>
        </p:blipFill>
        <p:spPr>
          <a:xfrm>
            <a:off x="6094314" y="1665962"/>
            <a:ext cx="5839021" cy="5059557"/>
          </a:xfrm>
          <a:prstGeom prst="rect">
            <a:avLst/>
          </a:prstGeom>
        </p:spPr>
      </p:pic>
    </p:spTree>
    <p:extLst>
      <p:ext uri="{BB962C8B-B14F-4D97-AF65-F5344CB8AC3E}">
        <p14:creationId xmlns:p14="http://schemas.microsoft.com/office/powerpoint/2010/main" val="1312452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0" y="-248687"/>
            <a:ext cx="2701133"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666" y="-319023"/>
            <a:ext cx="2701134" cy="2286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7535" y="-319023"/>
            <a:ext cx="2701134" cy="2286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6404" y="-339119"/>
            <a:ext cx="2701134" cy="2286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5321" y="-329071"/>
            <a:ext cx="2701134" cy="2286000"/>
          </a:xfrm>
          <a:prstGeom prst="rect">
            <a:avLst/>
          </a:prstGeom>
        </p:spPr>
      </p:pic>
      <p:pic>
        <p:nvPicPr>
          <p:cNvPr id="8" name="Picture 7" descr="Bee-sized robot"/>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2737" y="1946881"/>
            <a:ext cx="5346526" cy="4719052"/>
          </a:xfrm>
          <a:prstGeom prst="rect">
            <a:avLst/>
          </a:prstGeom>
          <a:noFill/>
          <a:ln>
            <a:noFill/>
          </a:ln>
        </p:spPr>
      </p:pic>
    </p:spTree>
    <p:extLst>
      <p:ext uri="{BB962C8B-B14F-4D97-AF65-F5344CB8AC3E}">
        <p14:creationId xmlns:p14="http://schemas.microsoft.com/office/powerpoint/2010/main" val="19294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0" y="-248687"/>
            <a:ext cx="2701133"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666" y="-319023"/>
            <a:ext cx="2701134" cy="2286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7535" y="-319023"/>
            <a:ext cx="2701134" cy="2286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6404" y="-339119"/>
            <a:ext cx="2701134" cy="2286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5321" y="-329071"/>
            <a:ext cx="2701134" cy="2286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4192" y="-359215"/>
            <a:ext cx="2701134" cy="2286000"/>
          </a:xfrm>
          <a:prstGeom prst="rect">
            <a:avLst/>
          </a:prstGeom>
        </p:spPr>
      </p:pic>
      <p:pic>
        <p:nvPicPr>
          <p:cNvPr id="1026" name="Picture 2" descr="https://3c1703fe8d.site.internapcdn.net/newman/gfx/news/hires/2016/flightofth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1614" y="1807371"/>
            <a:ext cx="7874768" cy="4919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172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760" y="365125"/>
            <a:ext cx="11445240" cy="1015663"/>
          </a:xfrm>
        </p:spPr>
        <p:txBody>
          <a:bodyPr/>
          <a:lstStyle/>
          <a:p>
            <a:r>
              <a:rPr lang="en-US" sz="6000" dirty="0"/>
              <a:t>ACTIVITY: DEFINING THE PROBLEM</a:t>
            </a:r>
          </a:p>
        </p:txBody>
      </p:sp>
      <p:sp>
        <p:nvSpPr>
          <p:cNvPr id="4" name="Content Placeholder 3"/>
          <p:cNvSpPr>
            <a:spLocks noGrp="1"/>
          </p:cNvSpPr>
          <p:nvPr>
            <p:ph idx="1"/>
          </p:nvPr>
        </p:nvSpPr>
        <p:spPr/>
        <p:txBody>
          <a:bodyPr>
            <a:normAutofit/>
          </a:bodyPr>
          <a:lstStyle/>
          <a:p>
            <a:r>
              <a:rPr lang="en-US" sz="3200" dirty="0"/>
              <a:t>Understanding what problem to solve is an important step in the design process. </a:t>
            </a:r>
            <a:br>
              <a:rPr lang="en-US" sz="3200" dirty="0"/>
            </a:br>
            <a:endParaRPr lang="en-US" sz="3200" dirty="0"/>
          </a:p>
          <a:p>
            <a:r>
              <a:rPr lang="en-US" sz="3200" dirty="0"/>
              <a:t>A solution to a problem or challenge is at the core of a designer’s work. </a:t>
            </a:r>
            <a:br>
              <a:rPr lang="en-US" sz="3200" dirty="0"/>
            </a:br>
            <a:endParaRPr lang="en-US" sz="3200" dirty="0"/>
          </a:p>
          <a:p>
            <a:r>
              <a:rPr lang="en-US" sz="3200" dirty="0"/>
              <a:t>Using the “Defining the Problem” worksheet, focus on narrowing your problem to something you can solve for in the competition.</a:t>
            </a:r>
          </a:p>
        </p:txBody>
      </p:sp>
    </p:spTree>
    <p:extLst>
      <p:ext uri="{BB962C8B-B14F-4D97-AF65-F5344CB8AC3E}">
        <p14:creationId xmlns:p14="http://schemas.microsoft.com/office/powerpoint/2010/main" val="1265314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760" y="365125"/>
            <a:ext cx="11445240" cy="1015663"/>
          </a:xfrm>
        </p:spPr>
        <p:txBody>
          <a:bodyPr/>
          <a:lstStyle/>
          <a:p>
            <a:r>
              <a:rPr lang="en-US" sz="6000" dirty="0"/>
              <a:t>WATCH: DEFINING THE PROBLEM</a:t>
            </a:r>
          </a:p>
        </p:txBody>
      </p:sp>
      <p:sp>
        <p:nvSpPr>
          <p:cNvPr id="4" name="Content Placeholder 3"/>
          <p:cNvSpPr>
            <a:spLocks noGrp="1"/>
          </p:cNvSpPr>
          <p:nvPr>
            <p:ph idx="1"/>
          </p:nvPr>
        </p:nvSpPr>
        <p:spPr/>
        <p:txBody>
          <a:bodyPr>
            <a:normAutofit/>
          </a:bodyPr>
          <a:lstStyle/>
          <a:p>
            <a:pPr marL="0" indent="0">
              <a:buNone/>
            </a:pPr>
            <a:r>
              <a:rPr lang="en-US" sz="3200" dirty="0"/>
              <a:t>In this video designer Tim Fleschner from Eone talks about the importance of defining the problem. </a:t>
            </a:r>
          </a:p>
        </p:txBody>
      </p:sp>
    </p:spTree>
    <p:extLst>
      <p:ext uri="{BB962C8B-B14F-4D97-AF65-F5344CB8AC3E}">
        <p14:creationId xmlns:p14="http://schemas.microsoft.com/office/powerpoint/2010/main" val="1582435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m-Fleschner---12---Reframing-the-Problem--Changing-the-Design-from-the-Braille-Watch-SUBS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691" y="40477"/>
            <a:ext cx="11912617" cy="6700846"/>
          </a:xfrm>
          <a:prstGeom prst="rect">
            <a:avLst/>
          </a:prstGeom>
        </p:spPr>
      </p:pic>
    </p:spTree>
    <p:extLst>
      <p:ext uri="{BB962C8B-B14F-4D97-AF65-F5344CB8AC3E}">
        <p14:creationId xmlns:p14="http://schemas.microsoft.com/office/powerpoint/2010/main" val="353573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81000"/>
            <a:ext cx="11445240" cy="1015663"/>
          </a:xfrm>
        </p:spPr>
        <p:txBody>
          <a:bodyPr/>
          <a:lstStyle/>
          <a:p>
            <a:r>
              <a:rPr lang="en-US" cap="all" dirty="0"/>
              <a:t>What is design?</a:t>
            </a:r>
          </a:p>
        </p:txBody>
      </p:sp>
    </p:spTree>
    <p:extLst>
      <p:ext uri="{BB962C8B-B14F-4D97-AF65-F5344CB8AC3E}">
        <p14:creationId xmlns:p14="http://schemas.microsoft.com/office/powerpoint/2010/main" val="2465874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60" y="381000"/>
            <a:ext cx="11445240" cy="1015663"/>
          </a:xfrm>
        </p:spPr>
        <p:txBody>
          <a:bodyPr/>
          <a:lstStyle/>
          <a:p>
            <a:r>
              <a:rPr lang="en-US" cap="all" dirty="0"/>
              <a:t>What is design?</a:t>
            </a:r>
          </a:p>
        </p:txBody>
      </p:sp>
      <p:sp>
        <p:nvSpPr>
          <p:cNvPr id="3" name="Subtitle 2"/>
          <p:cNvSpPr>
            <a:spLocks noGrp="1"/>
          </p:cNvSpPr>
          <p:nvPr>
            <p:ph type="subTitle" idx="1"/>
          </p:nvPr>
        </p:nvSpPr>
        <p:spPr/>
        <p:txBody>
          <a:bodyPr>
            <a:noAutofit/>
          </a:bodyPr>
          <a:lstStyle/>
          <a:p>
            <a:r>
              <a:rPr lang="en-US" sz="3200" dirty="0"/>
              <a:t>Design is all around us.</a:t>
            </a:r>
          </a:p>
          <a:p>
            <a:r>
              <a:rPr lang="en-US" sz="3200" dirty="0"/>
              <a:t>Design is problem solving.</a:t>
            </a:r>
          </a:p>
          <a:p>
            <a:r>
              <a:rPr lang="en-US" sz="3200" dirty="0"/>
              <a:t>Design can address big challenges with simple solutions.</a:t>
            </a:r>
          </a:p>
          <a:p>
            <a:r>
              <a:rPr lang="en-US" sz="3200" dirty="0"/>
              <a:t>Design has a user in mind.</a:t>
            </a:r>
          </a:p>
          <a:p>
            <a:r>
              <a:rPr lang="en-US" sz="3200" dirty="0"/>
              <a:t>Design can be a system or experience, not just an object.</a:t>
            </a:r>
          </a:p>
          <a:p>
            <a:r>
              <a:rPr lang="en-US" sz="3200" dirty="0"/>
              <a:t>Design is a process.</a:t>
            </a:r>
          </a:p>
        </p:txBody>
      </p:sp>
    </p:spTree>
    <p:extLst>
      <p:ext uri="{BB962C8B-B14F-4D97-AF65-F5344CB8AC3E}">
        <p14:creationId xmlns:p14="http://schemas.microsoft.com/office/powerpoint/2010/main" val="2505346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65125"/>
            <a:ext cx="11445240" cy="1015663"/>
          </a:xfrm>
        </p:spPr>
        <p:txBody>
          <a:bodyPr/>
          <a:lstStyle/>
          <a:p>
            <a:r>
              <a:rPr lang="en-US" sz="6000" cap="all" dirty="0"/>
              <a:t>Design is all around us</a:t>
            </a:r>
          </a:p>
        </p:txBody>
      </p:sp>
      <p:grpSp>
        <p:nvGrpSpPr>
          <p:cNvPr id="3" name="Group 2"/>
          <p:cNvGrpSpPr/>
          <p:nvPr/>
        </p:nvGrpSpPr>
        <p:grpSpPr>
          <a:xfrm>
            <a:off x="10390" y="1787236"/>
            <a:ext cx="12209292" cy="4585432"/>
            <a:chOff x="10390" y="1465117"/>
            <a:chExt cx="12928640" cy="4855597"/>
          </a:xfrm>
        </p:grpSpPr>
        <p:pic>
          <p:nvPicPr>
            <p:cNvPr id="1026" name="Picture 2" descr="A white sink in a white bathroom has red details. Other elements in the bathroom are also red, including the toilet brush, the towel rack, and the button on the soap dispenser. The red elements are easy to see and identify for people with dementia or low vision."/>
            <p:cNvPicPr>
              <a:picLocks noChangeAspect="1" noChangeArrowheads="1"/>
            </p:cNvPicPr>
            <p:nvPr/>
          </p:nvPicPr>
          <p:blipFill rotWithShape="1">
            <a:blip r:embed="rId3">
              <a:extLst>
                <a:ext uri="{28A0092B-C50C-407E-A947-70E740481C1C}">
                  <a14:useLocalDpi xmlns:a14="http://schemas.microsoft.com/office/drawing/2010/main" val="0"/>
                </a:ext>
              </a:extLst>
            </a:blip>
            <a:srcRect l="15643"/>
            <a:stretch/>
          </p:blipFill>
          <p:spPr bwMode="auto">
            <a:xfrm>
              <a:off x="4321572" y="1465117"/>
              <a:ext cx="4306276" cy="48555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cket, Adaptive Puffer Jacket, 2017"/>
            <p:cNvPicPr>
              <a:picLocks noChangeAspect="1" noChangeArrowheads="1"/>
            </p:cNvPicPr>
            <p:nvPr/>
          </p:nvPicPr>
          <p:blipFill rotWithShape="1">
            <a:blip r:embed="rId4">
              <a:extLst>
                <a:ext uri="{28A0092B-C50C-407E-A947-70E740481C1C}">
                  <a14:useLocalDpi xmlns:a14="http://schemas.microsoft.com/office/drawing/2010/main" val="0"/>
                </a:ext>
              </a:extLst>
            </a:blip>
            <a:srcRect l="10224" r="24639"/>
            <a:stretch/>
          </p:blipFill>
          <p:spPr bwMode="auto">
            <a:xfrm>
              <a:off x="10390" y="1465117"/>
              <a:ext cx="4311182" cy="48555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tangular aluminum tablet computer with rounded corners; front composed of flat screen surrounded by black border; &quot;home&quot; button in center front band under screen; camera lense mounted in band above screen. Reverse: Apple logo in black in center of  of housing; small controls near left top; additional camera lense mounted in top left corner of housing."/>
            <p:cNvPicPr>
              <a:picLocks noChangeAspect="1" noChangeArrowheads="1"/>
            </p:cNvPicPr>
            <p:nvPr/>
          </p:nvPicPr>
          <p:blipFill rotWithShape="1">
            <a:blip r:embed="rId5">
              <a:extLst>
                <a:ext uri="{28A0092B-C50C-407E-A947-70E740481C1C}">
                  <a14:useLocalDpi xmlns:a14="http://schemas.microsoft.com/office/drawing/2010/main" val="0"/>
                </a:ext>
              </a:extLst>
            </a:blip>
            <a:srcRect l="10198" t="5933" r="12909" b="7471"/>
            <a:stretch/>
          </p:blipFill>
          <p:spPr bwMode="auto">
            <a:xfrm>
              <a:off x="8630196" y="1465117"/>
              <a:ext cx="4308834" cy="48525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80878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65125"/>
            <a:ext cx="11445240" cy="1015663"/>
          </a:xfrm>
        </p:spPr>
        <p:txBody>
          <a:bodyPr/>
          <a:lstStyle/>
          <a:p>
            <a:r>
              <a:rPr lang="en-US" sz="6000" cap="all" dirty="0"/>
              <a:t>Design is problem solving</a:t>
            </a:r>
          </a:p>
        </p:txBody>
      </p:sp>
      <p:pic>
        <p:nvPicPr>
          <p:cNvPr id="2050" name="Picture 2" descr="Extension Cord, Prop Power Wrap-Around, 2013"/>
          <p:cNvPicPr>
            <a:picLocks noChangeAspect="1" noChangeArrowheads="1"/>
          </p:cNvPicPr>
          <p:nvPr/>
        </p:nvPicPr>
        <p:blipFill rotWithShape="1">
          <a:blip r:embed="rId3">
            <a:extLst>
              <a:ext uri="{28A0092B-C50C-407E-A947-70E740481C1C}">
                <a14:useLocalDpi xmlns:a14="http://schemas.microsoft.com/office/drawing/2010/main" val="0"/>
              </a:ext>
            </a:extLst>
          </a:blip>
          <a:srcRect b="2258"/>
          <a:stretch/>
        </p:blipFill>
        <p:spPr bwMode="auto">
          <a:xfrm>
            <a:off x="1" y="1915391"/>
            <a:ext cx="6096000" cy="34047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rge Protector, Pivot Power Genius Flexible, 2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15391"/>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940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65125"/>
            <a:ext cx="11445240" cy="1015663"/>
          </a:xfrm>
        </p:spPr>
        <p:txBody>
          <a:bodyPr/>
          <a:lstStyle/>
          <a:p>
            <a:r>
              <a:rPr lang="en-US" sz="6000" cap="all" dirty="0"/>
              <a:t>Design has a user in Mind</a:t>
            </a:r>
          </a:p>
        </p:txBody>
      </p:sp>
      <p:grpSp>
        <p:nvGrpSpPr>
          <p:cNvPr id="4" name="Group 3">
            <a:extLst>
              <a:ext uri="{FF2B5EF4-FFF2-40B4-BE49-F238E27FC236}">
                <a16:creationId xmlns:a16="http://schemas.microsoft.com/office/drawing/2014/main" id="{CB2C88A5-6936-4BA9-82C6-929187D94BB9}"/>
              </a:ext>
            </a:extLst>
          </p:cNvPr>
          <p:cNvGrpSpPr/>
          <p:nvPr/>
        </p:nvGrpSpPr>
        <p:grpSpPr>
          <a:xfrm>
            <a:off x="0" y="1477997"/>
            <a:ext cx="12346545" cy="5742207"/>
            <a:chOff x="0" y="1465118"/>
            <a:chExt cx="12346545" cy="5742207"/>
          </a:xfrm>
        </p:grpSpPr>
        <p:grpSp>
          <p:nvGrpSpPr>
            <p:cNvPr id="3" name="Group 2"/>
            <p:cNvGrpSpPr/>
            <p:nvPr/>
          </p:nvGrpSpPr>
          <p:grpSpPr>
            <a:xfrm>
              <a:off x="4208908" y="1465118"/>
              <a:ext cx="8137637" cy="5742207"/>
              <a:chOff x="3806456" y="1303933"/>
              <a:chExt cx="8127689" cy="5735187"/>
            </a:xfrm>
          </p:grpSpPr>
          <p:pic>
            <p:nvPicPr>
              <p:cNvPr id="3080" name="Picture 8" descr="Tall side chair with rounded back and flat seat on four straight, thin cylindrical legs. An elliptical hole in the back of the seat serves as a handle."/>
              <p:cNvPicPr>
                <a:picLocks noChangeAspect="1" noChangeArrowheads="1"/>
              </p:cNvPicPr>
              <p:nvPr/>
            </p:nvPicPr>
            <p:blipFill rotWithShape="1">
              <a:blip r:embed="rId3">
                <a:extLst>
                  <a:ext uri="{28A0092B-C50C-407E-A947-70E740481C1C}">
                    <a14:useLocalDpi xmlns:a14="http://schemas.microsoft.com/office/drawing/2010/main" val="0"/>
                  </a:ext>
                </a:extLst>
              </a:blip>
              <a:srcRect t="4488" b="5810"/>
              <a:stretch/>
            </p:blipFill>
            <p:spPr bwMode="auto">
              <a:xfrm>
                <a:off x="3806456" y="1303933"/>
                <a:ext cx="4057836" cy="53862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ame of curving linear bent beechwood elements; the arms flow into two long parallel runners; caned, oval back joined to elongated oval bent wood element, in turn joined to caned seat supported on the runners by four intertwined circular bentwood form; two curving bentwood supports join lower back to runners."/>
              <p:cNvPicPr>
                <a:picLocks noChangeAspect="1" noChangeArrowheads="1"/>
              </p:cNvPicPr>
              <p:nvPr/>
            </p:nvPicPr>
            <p:blipFill rotWithShape="1">
              <a:blip r:embed="rId4">
                <a:extLst>
                  <a:ext uri="{28A0092B-C50C-407E-A947-70E740481C1C}">
                    <a14:useLocalDpi xmlns:a14="http://schemas.microsoft.com/office/drawing/2010/main" val="0"/>
                  </a:ext>
                </a:extLst>
              </a:blip>
              <a:srcRect l="18172" t="9846" r="15307" b="-5358"/>
              <a:stretch/>
            </p:blipFill>
            <p:spPr bwMode="auto">
              <a:xfrm>
                <a:off x="7864292" y="1303933"/>
                <a:ext cx="4069853" cy="573518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Task chair of black mesh stretch fabric within black frame consisting of contoured back, broad contoured seat with sloping front edge, adjustment mechanism under seat; black, adjustable padded arm supports; base consisting of vertical post on five radiating feet with casters.">
              <a:extLst>
                <a:ext uri="{FF2B5EF4-FFF2-40B4-BE49-F238E27FC236}">
                  <a16:creationId xmlns:a16="http://schemas.microsoft.com/office/drawing/2014/main" id="{A929F4FC-7510-4626-B3DC-07934C08AD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570" t="8634" r="7057" b="12730"/>
            <a:stretch/>
          </p:blipFill>
          <p:spPr bwMode="auto">
            <a:xfrm>
              <a:off x="0" y="1465119"/>
              <a:ext cx="4208908" cy="5392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7075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rty four pictographs designed as part of an international signage system to communicate important information simply and legibly. In the black, red and tan poster, the thirty four symbols present a visual vocabulary of images consistent in weight, shape and form.  The subject catagories, arranged down the left side, are Public Services, Concessions, Processing Activities and Regulations.  The actual symbols are arranged in a grid, with each catagory separated by a horizontal line. The title, in large black letters at upper edge of poster, boldly states the poster's missio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636" y="0"/>
            <a:ext cx="4918364" cy="685225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81000" y="365125"/>
            <a:ext cx="11445240" cy="2862322"/>
          </a:xfrm>
          <a:prstGeom prst="rect">
            <a:avLst/>
          </a:prstGeom>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a:lstStyle>
          <a:p>
            <a:r>
              <a:rPr lang="en-US" sz="6000" cap="all" dirty="0"/>
              <a:t>Design Can be </a:t>
            </a:r>
            <a:br>
              <a:rPr lang="en-US" sz="6000" cap="all" dirty="0"/>
            </a:br>
            <a:r>
              <a:rPr lang="en-US" sz="6000" cap="all" dirty="0"/>
              <a:t>A system or </a:t>
            </a:r>
            <a:br>
              <a:rPr lang="en-US" sz="6000" cap="all" dirty="0"/>
            </a:br>
            <a:r>
              <a:rPr lang="en-US" sz="6000" cap="all" dirty="0"/>
              <a:t>experience </a:t>
            </a:r>
          </a:p>
        </p:txBody>
      </p:sp>
    </p:spTree>
    <p:extLst>
      <p:ext uri="{BB962C8B-B14F-4D97-AF65-F5344CB8AC3E}">
        <p14:creationId xmlns:p14="http://schemas.microsoft.com/office/powerpoint/2010/main" val="144786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2" y="381000"/>
            <a:ext cx="11445240" cy="4708981"/>
          </a:xfrm>
        </p:spPr>
        <p:txBody>
          <a:bodyPr/>
          <a:lstStyle/>
          <a:p>
            <a:r>
              <a:rPr lang="en-US" sz="6000" cap="all" dirty="0"/>
              <a:t>Design can </a:t>
            </a:r>
            <a:br>
              <a:rPr lang="en-US" sz="6000" cap="all" dirty="0"/>
            </a:br>
            <a:r>
              <a:rPr lang="en-US" sz="6000" cap="all" dirty="0"/>
              <a:t>address Big </a:t>
            </a:r>
            <a:br>
              <a:rPr lang="en-US" sz="6000" cap="all" dirty="0"/>
            </a:br>
            <a:r>
              <a:rPr lang="en-US" sz="6000" cap="all" dirty="0"/>
              <a:t>challenges </a:t>
            </a:r>
            <a:br>
              <a:rPr lang="en-US" sz="6000" cap="all" dirty="0"/>
            </a:br>
            <a:r>
              <a:rPr lang="en-US" sz="6000" cap="all" dirty="0"/>
              <a:t>with simple </a:t>
            </a:r>
            <a:br>
              <a:rPr lang="en-US" sz="6000" cap="all" dirty="0"/>
            </a:br>
            <a:r>
              <a:rPr lang="en-US" sz="6000" cap="all" dirty="0"/>
              <a:t>solutions</a:t>
            </a:r>
          </a:p>
        </p:txBody>
      </p:sp>
      <p:pic>
        <p:nvPicPr>
          <p:cNvPr id="5124" name="Picture 4" descr="Vertical format New York City subway transit map depicting subway lines throughout the borroughs of Manhattan, The Bronx, Queens, and Brooklyn. Legend contained within horizontal margin at top. Rivers and bays indicated in light tan, land indicated in white, major parks indicated in brown. Compass at lower le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903" y="0"/>
            <a:ext cx="56390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798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DESIGN IS A PROCESS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085" y="3027070"/>
            <a:ext cx="11668970" cy="2129587"/>
          </a:xfrm>
          <a:prstGeom prst="rect">
            <a:avLst/>
          </a:prstGeom>
        </p:spPr>
      </p:pic>
      <p:cxnSp>
        <p:nvCxnSpPr>
          <p:cNvPr id="11" name="Straight Arrow Connector 10"/>
          <p:cNvCxnSpPr/>
          <p:nvPr/>
        </p:nvCxnSpPr>
        <p:spPr>
          <a:xfrm>
            <a:off x="1267290" y="2489582"/>
            <a:ext cx="16980" cy="1042393"/>
          </a:xfrm>
          <a:prstGeom prst="straightConnector1">
            <a:avLst/>
          </a:prstGeom>
          <a:ln w="25400">
            <a:headEnd type="none"/>
            <a:tailEnd type="oval"/>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267479" y="1838797"/>
            <a:ext cx="1999622" cy="584775"/>
          </a:xfrm>
          <a:prstGeom prst="rect">
            <a:avLst/>
          </a:prstGeom>
          <a:noFill/>
        </p:spPr>
        <p:txBody>
          <a:bodyPr wrap="square" rtlCol="0">
            <a:spAutoFit/>
          </a:bodyPr>
          <a:lstStyle/>
          <a:p>
            <a:pPr algn="ctr"/>
            <a:r>
              <a:rPr lang="en-US" sz="1600" b="1" dirty="0">
                <a:solidFill>
                  <a:schemeClr val="accent2"/>
                </a:solidFill>
              </a:rPr>
              <a:t>FRAME THE CHALLENGE</a:t>
            </a:r>
          </a:p>
        </p:txBody>
      </p:sp>
      <p:cxnSp>
        <p:nvCxnSpPr>
          <p:cNvPr id="19" name="Straight Arrow Connector 18"/>
          <p:cNvCxnSpPr/>
          <p:nvPr/>
        </p:nvCxnSpPr>
        <p:spPr>
          <a:xfrm>
            <a:off x="2774338" y="3027068"/>
            <a:ext cx="0" cy="599393"/>
          </a:xfrm>
          <a:prstGeom prst="straightConnector1">
            <a:avLst/>
          </a:prstGeom>
          <a:ln w="25400">
            <a:headEnd type="none"/>
            <a:tailEnd type="oval"/>
          </a:ln>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a:off x="1885038" y="2487582"/>
            <a:ext cx="1831118" cy="584775"/>
          </a:xfrm>
          <a:prstGeom prst="rect">
            <a:avLst/>
          </a:prstGeom>
          <a:noFill/>
        </p:spPr>
        <p:txBody>
          <a:bodyPr wrap="square" rtlCol="0">
            <a:spAutoFit/>
          </a:bodyPr>
          <a:lstStyle/>
          <a:p>
            <a:pPr algn="ctr"/>
            <a:r>
              <a:rPr lang="en-US" sz="1600" b="1" dirty="0">
                <a:solidFill>
                  <a:schemeClr val="accent2"/>
                </a:solidFill>
              </a:rPr>
              <a:t>UNDERSTAND THE CHALLENGE</a:t>
            </a:r>
          </a:p>
        </p:txBody>
      </p:sp>
      <p:cxnSp>
        <p:nvCxnSpPr>
          <p:cNvPr id="23" name="Straight Arrow Connector 22"/>
          <p:cNvCxnSpPr/>
          <p:nvPr/>
        </p:nvCxnSpPr>
        <p:spPr>
          <a:xfrm flipH="1" flipV="1">
            <a:off x="4356243" y="4610762"/>
            <a:ext cx="10275" cy="545898"/>
          </a:xfrm>
          <a:prstGeom prst="straightConnector1">
            <a:avLst/>
          </a:prstGeom>
          <a:ln w="25400">
            <a:headEnd type="none"/>
            <a:tailEnd type="oval"/>
          </a:ln>
        </p:spPr>
        <p:style>
          <a:lnRef idx="1">
            <a:schemeClr val="accent2"/>
          </a:lnRef>
          <a:fillRef idx="0">
            <a:schemeClr val="accent2"/>
          </a:fillRef>
          <a:effectRef idx="0">
            <a:schemeClr val="accent2"/>
          </a:effectRef>
          <a:fontRef idx="minor">
            <a:schemeClr val="tx1"/>
          </a:fontRef>
        </p:style>
      </p:cxnSp>
      <p:sp>
        <p:nvSpPr>
          <p:cNvPr id="24" name="TextBox 23"/>
          <p:cNvSpPr txBox="1"/>
          <p:nvPr/>
        </p:nvSpPr>
        <p:spPr>
          <a:xfrm>
            <a:off x="3356432" y="5302582"/>
            <a:ext cx="1999622" cy="584775"/>
          </a:xfrm>
          <a:prstGeom prst="rect">
            <a:avLst/>
          </a:prstGeom>
          <a:noFill/>
        </p:spPr>
        <p:txBody>
          <a:bodyPr wrap="square" rtlCol="0">
            <a:spAutoFit/>
          </a:bodyPr>
          <a:lstStyle/>
          <a:p>
            <a:pPr algn="ctr"/>
            <a:r>
              <a:rPr lang="en-US" sz="1600" b="1" dirty="0">
                <a:solidFill>
                  <a:schemeClr val="accent2"/>
                </a:solidFill>
              </a:rPr>
              <a:t>DIVERGE AND CONVERGE</a:t>
            </a:r>
          </a:p>
        </p:txBody>
      </p:sp>
      <p:cxnSp>
        <p:nvCxnSpPr>
          <p:cNvPr id="34" name="Straight Arrow Connector 33"/>
          <p:cNvCxnSpPr/>
          <p:nvPr/>
        </p:nvCxnSpPr>
        <p:spPr>
          <a:xfrm flipH="1">
            <a:off x="6489091" y="2757783"/>
            <a:ext cx="10274" cy="868572"/>
          </a:xfrm>
          <a:prstGeom prst="straightConnector1">
            <a:avLst/>
          </a:prstGeom>
          <a:ln w="25400">
            <a:headEnd type="none"/>
            <a:tailEnd type="oval"/>
          </a:ln>
        </p:spPr>
        <p:style>
          <a:lnRef idx="1">
            <a:schemeClr val="accent2"/>
          </a:lnRef>
          <a:fillRef idx="0">
            <a:schemeClr val="accent2"/>
          </a:fillRef>
          <a:effectRef idx="0">
            <a:schemeClr val="accent2"/>
          </a:effectRef>
          <a:fontRef idx="minor">
            <a:schemeClr val="tx1"/>
          </a:fontRef>
        </p:style>
      </p:cxnSp>
      <p:sp>
        <p:nvSpPr>
          <p:cNvPr id="35" name="TextBox 34"/>
          <p:cNvSpPr txBox="1"/>
          <p:nvPr/>
        </p:nvSpPr>
        <p:spPr>
          <a:xfrm>
            <a:off x="5700405" y="2131184"/>
            <a:ext cx="1577372" cy="584775"/>
          </a:xfrm>
          <a:prstGeom prst="rect">
            <a:avLst/>
          </a:prstGeom>
          <a:noFill/>
        </p:spPr>
        <p:txBody>
          <a:bodyPr wrap="square" rtlCol="0">
            <a:spAutoFit/>
          </a:bodyPr>
          <a:lstStyle/>
          <a:p>
            <a:pPr algn="ctr"/>
            <a:r>
              <a:rPr lang="en-US" sz="1600" b="1" dirty="0">
                <a:solidFill>
                  <a:schemeClr val="accent2"/>
                </a:solidFill>
              </a:rPr>
              <a:t>BRING IDEAS TO LIFE</a:t>
            </a:r>
          </a:p>
        </p:txBody>
      </p:sp>
      <p:cxnSp>
        <p:nvCxnSpPr>
          <p:cNvPr id="38" name="Straight Arrow Connector 37"/>
          <p:cNvCxnSpPr/>
          <p:nvPr/>
        </p:nvCxnSpPr>
        <p:spPr>
          <a:xfrm>
            <a:off x="10202238" y="2757889"/>
            <a:ext cx="0" cy="1059879"/>
          </a:xfrm>
          <a:prstGeom prst="straightConnector1">
            <a:avLst/>
          </a:prstGeom>
          <a:ln w="25400">
            <a:headEnd type="none"/>
            <a:tailEnd type="oval"/>
          </a:ln>
        </p:spPr>
        <p:style>
          <a:lnRef idx="1">
            <a:schemeClr val="accent2"/>
          </a:lnRef>
          <a:fillRef idx="0">
            <a:schemeClr val="accent2"/>
          </a:fillRef>
          <a:effectRef idx="0">
            <a:schemeClr val="accent2"/>
          </a:effectRef>
          <a:fontRef idx="minor">
            <a:schemeClr val="tx1"/>
          </a:fontRef>
        </p:style>
      </p:cxnSp>
      <p:sp>
        <p:nvSpPr>
          <p:cNvPr id="39" name="TextBox 38"/>
          <p:cNvSpPr txBox="1"/>
          <p:nvPr/>
        </p:nvSpPr>
        <p:spPr>
          <a:xfrm>
            <a:off x="9202427" y="2076946"/>
            <a:ext cx="1999622" cy="584775"/>
          </a:xfrm>
          <a:prstGeom prst="rect">
            <a:avLst/>
          </a:prstGeom>
          <a:noFill/>
        </p:spPr>
        <p:txBody>
          <a:bodyPr wrap="square" rtlCol="0">
            <a:spAutoFit/>
          </a:bodyPr>
          <a:lstStyle/>
          <a:p>
            <a:pPr algn="ctr"/>
            <a:r>
              <a:rPr lang="en-US" sz="1600" b="1" dirty="0">
                <a:solidFill>
                  <a:schemeClr val="accent2"/>
                </a:solidFill>
              </a:rPr>
              <a:t>SHARE WITH USERS</a:t>
            </a:r>
          </a:p>
        </p:txBody>
      </p:sp>
      <p:cxnSp>
        <p:nvCxnSpPr>
          <p:cNvPr id="50" name="Straight Arrow Connector 49"/>
          <p:cNvCxnSpPr/>
          <p:nvPr/>
        </p:nvCxnSpPr>
        <p:spPr>
          <a:xfrm flipV="1">
            <a:off x="9461352" y="4538843"/>
            <a:ext cx="1147" cy="578890"/>
          </a:xfrm>
          <a:prstGeom prst="straightConnector1">
            <a:avLst/>
          </a:prstGeom>
          <a:ln w="25400">
            <a:headEnd type="none"/>
            <a:tailEnd type="oval"/>
          </a:ln>
        </p:spPr>
        <p:style>
          <a:lnRef idx="1">
            <a:schemeClr val="accent2"/>
          </a:lnRef>
          <a:fillRef idx="0">
            <a:schemeClr val="accent2"/>
          </a:fillRef>
          <a:effectRef idx="0">
            <a:schemeClr val="accent2"/>
          </a:effectRef>
          <a:fontRef idx="minor">
            <a:schemeClr val="tx1"/>
          </a:fontRef>
        </p:style>
      </p:cxnSp>
      <p:sp>
        <p:nvSpPr>
          <p:cNvPr id="51" name="TextBox 50"/>
          <p:cNvSpPr txBox="1"/>
          <p:nvPr/>
        </p:nvSpPr>
        <p:spPr>
          <a:xfrm>
            <a:off x="8461541" y="5421601"/>
            <a:ext cx="1999622" cy="338554"/>
          </a:xfrm>
          <a:prstGeom prst="rect">
            <a:avLst/>
          </a:prstGeom>
          <a:noFill/>
        </p:spPr>
        <p:txBody>
          <a:bodyPr wrap="square" rtlCol="0">
            <a:spAutoFit/>
          </a:bodyPr>
          <a:lstStyle/>
          <a:p>
            <a:pPr algn="ctr"/>
            <a:r>
              <a:rPr lang="en-US" sz="1600" b="1" dirty="0">
                <a:solidFill>
                  <a:schemeClr val="accent2"/>
                </a:solidFill>
              </a:rPr>
              <a:t>LEARN AND REFINE</a:t>
            </a:r>
          </a:p>
        </p:txBody>
      </p:sp>
    </p:spTree>
    <p:extLst>
      <p:ext uri="{BB962C8B-B14F-4D97-AF65-F5344CB8AC3E}">
        <p14:creationId xmlns:p14="http://schemas.microsoft.com/office/powerpoint/2010/main" val="366556234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8F8F8"/>
      </a:lt2>
      <a:accent1>
        <a:srgbClr val="7561AA"/>
      </a:accent1>
      <a:accent2>
        <a:srgbClr val="F26D31"/>
      </a:accent2>
      <a:accent3>
        <a:srgbClr val="0B6DB6"/>
      </a:accent3>
      <a:accent4>
        <a:srgbClr val="54B847"/>
      </a:accent4>
      <a:accent5>
        <a:srgbClr val="EE529D"/>
      </a:accent5>
      <a:accent6>
        <a:srgbClr val="FDDD2E"/>
      </a:accent6>
      <a:hlink>
        <a:srgbClr val="5F5F5F"/>
      </a:hlink>
      <a:folHlink>
        <a:srgbClr val="919191"/>
      </a:folHlink>
    </a:clrScheme>
    <a:fontScheme name="Cooper Hewitt">
      <a:majorFont>
        <a:latin typeface="Coo Hew Display"/>
        <a:ea typeface=""/>
        <a:cs typeface=""/>
      </a:majorFont>
      <a:minorFont>
        <a:latin typeface="Coo H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L_Show_1.potm" id="{195A7AAF-0BCA-4161-9908-9DC6F5021BB1}" vid="{4786AEAA-FB64-4C0E-88AF-2DA0B11E07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12142</TotalTime>
  <Words>1680</Words>
  <Application>Microsoft Office PowerPoint</Application>
  <PresentationFormat>Widescreen</PresentationFormat>
  <Paragraphs>186</Paragraphs>
  <Slides>19</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Coo Hew</vt:lpstr>
      <vt:lpstr>Coo Hew Display</vt:lpstr>
      <vt:lpstr>Office Theme</vt:lpstr>
      <vt:lpstr>2019 NATIONAL HIGH SCHOOL DESIGN COMPETITION  LESSON 1: WHAT IS DESIGN?</vt:lpstr>
      <vt:lpstr>What is design?</vt:lpstr>
      <vt:lpstr>What is design?</vt:lpstr>
      <vt:lpstr>Design is all around us</vt:lpstr>
      <vt:lpstr>Design is problem solving</vt:lpstr>
      <vt:lpstr>Design has a user in Mind</vt:lpstr>
      <vt:lpstr>PowerPoint Presentation</vt:lpstr>
      <vt:lpstr>Design can  address Big  challenges  with simple  solutions</vt:lpstr>
      <vt:lpstr>DESIGN IS A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DEFINING THE PROBLEM</vt:lpstr>
      <vt:lpstr>WATCH: DEFINING THE PROBLEM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EDUCATOR TRAINING 2018</dc:title>
  <dc:creator>Johnson, Halima</dc:creator>
  <cp:lastModifiedBy>Giannopoulos, Vassiliki</cp:lastModifiedBy>
  <cp:revision>113</cp:revision>
  <cp:lastPrinted>2018-05-21T15:25:10Z</cp:lastPrinted>
  <dcterms:created xsi:type="dcterms:W3CDTF">2018-05-16T14:39:30Z</dcterms:created>
  <dcterms:modified xsi:type="dcterms:W3CDTF">2018-12-06T18:33:54Z</dcterms:modified>
</cp:coreProperties>
</file>