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80" r:id="rId2"/>
    <p:sldId id="281" r:id="rId3"/>
    <p:sldId id="275" r:id="rId4"/>
    <p:sldId id="269" r:id="rId5"/>
    <p:sldId id="286" r:id="rId6"/>
    <p:sldId id="283" r:id="rId7"/>
    <p:sldId id="284" r:id="rId8"/>
    <p:sldId id="285" r:id="rId9"/>
    <p:sldId id="270" r:id="rId10"/>
    <p:sldId id="282" r:id="rId11"/>
    <p:sldId id="263" r:id="rId12"/>
  </p:sldIdLst>
  <p:sldSz cx="12192000" cy="6858000"/>
  <p:notesSz cx="6858000" cy="921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 userDrawn="1">
          <p15:clr>
            <a:srgbClr val="A4A3A4"/>
          </p15:clr>
        </p15:guide>
        <p15:guide id="2" pos="2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69570" autoAdjust="0"/>
  </p:normalViewPr>
  <p:slideViewPr>
    <p:cSldViewPr snapToGrid="0" showGuides="1">
      <p:cViewPr varScale="1">
        <p:scale>
          <a:sx n="80" d="100"/>
          <a:sy n="80" d="100"/>
        </p:scale>
        <p:origin x="528" y="78"/>
      </p:cViewPr>
      <p:guideLst>
        <p:guide orient="horz" pos="216"/>
        <p:guide pos="216"/>
      </p:guideLst>
    </p:cSldViewPr>
  </p:slideViewPr>
  <p:notesTextViewPr>
    <p:cViewPr>
      <p:scale>
        <a:sx n="1" d="1"/>
        <a:sy n="1" d="1"/>
      </p:scale>
      <p:origin x="0" y="0"/>
    </p:cViewPr>
  </p:notesTextViewPr>
  <p:notesViewPr>
    <p:cSldViewPr snapToGrid="0" showGuides="1">
      <p:cViewPr varScale="1">
        <p:scale>
          <a:sx n="85" d="100"/>
          <a:sy n="85" d="100"/>
        </p:scale>
        <p:origin x="29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2372"/>
          </a:xfrm>
          <a:prstGeom prst="rect">
            <a:avLst/>
          </a:prstGeom>
        </p:spPr>
        <p:txBody>
          <a:bodyPr vert="horz" lIns="91440" tIns="45720" rIns="91440" bIns="45720" rtlCol="0"/>
          <a:lstStyle>
            <a:lvl1pPr algn="r">
              <a:defRPr sz="1200"/>
            </a:lvl1pPr>
          </a:lstStyle>
          <a:p>
            <a:fld id="{B3D5BAC0-9BDB-48EE-A1C1-EE99A234D5DC}" type="datetimeFigureOut">
              <a:rPr lang="en-US" smtClean="0"/>
              <a:t>1/10/2020</a:t>
            </a:fld>
            <a:endParaRPr lang="en-US" dirty="0"/>
          </a:p>
        </p:txBody>
      </p:sp>
      <p:sp>
        <p:nvSpPr>
          <p:cNvPr id="4" name="Footer Placeholder 3"/>
          <p:cNvSpPr>
            <a:spLocks noGrp="1"/>
          </p:cNvSpPr>
          <p:nvPr>
            <p:ph type="ftr" sz="quarter" idx="2"/>
          </p:nvPr>
        </p:nvSpPr>
        <p:spPr>
          <a:xfrm>
            <a:off x="0" y="8753067"/>
            <a:ext cx="2971800" cy="46237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53067"/>
            <a:ext cx="2971800" cy="462371"/>
          </a:xfrm>
          <a:prstGeom prst="rect">
            <a:avLst/>
          </a:prstGeom>
        </p:spPr>
        <p:txBody>
          <a:bodyPr vert="horz" lIns="91440" tIns="45720" rIns="91440" bIns="45720" rtlCol="0" anchor="b"/>
          <a:lstStyle>
            <a:lvl1pPr algn="r">
              <a:defRPr sz="1200"/>
            </a:lvl1pPr>
          </a:lstStyle>
          <a:p>
            <a:fld id="{207672BF-70FF-48A7-9908-539DE3A31DAA}" type="slidenum">
              <a:rPr lang="en-US" smtClean="0"/>
              <a:t>‹#›</a:t>
            </a:fld>
            <a:endParaRPr lang="en-US" dirty="0"/>
          </a:p>
        </p:txBody>
      </p:sp>
    </p:spTree>
    <p:extLst>
      <p:ext uri="{BB962C8B-B14F-4D97-AF65-F5344CB8AC3E}">
        <p14:creationId xmlns:p14="http://schemas.microsoft.com/office/powerpoint/2010/main" val="263261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2372"/>
          </a:xfrm>
          <a:prstGeom prst="rect">
            <a:avLst/>
          </a:prstGeom>
        </p:spPr>
        <p:txBody>
          <a:bodyPr vert="horz" lIns="91440" tIns="45720" rIns="91440" bIns="45720" rtlCol="0"/>
          <a:lstStyle>
            <a:lvl1pPr algn="r">
              <a:defRPr sz="1200"/>
            </a:lvl1pPr>
          </a:lstStyle>
          <a:p>
            <a:fld id="{3E6ED67B-CECE-4E73-957A-BF6B513BFB1C}" type="datetimeFigureOut">
              <a:rPr lang="en-US" smtClean="0"/>
              <a:t>1/10/2020</a:t>
            </a:fld>
            <a:endParaRPr lang="en-US" dirty="0"/>
          </a:p>
        </p:txBody>
      </p:sp>
      <p:sp>
        <p:nvSpPr>
          <p:cNvPr id="4" name="Slide Image Placeholder 3"/>
          <p:cNvSpPr>
            <a:spLocks noGrp="1" noRot="1" noChangeAspect="1"/>
          </p:cNvSpPr>
          <p:nvPr>
            <p:ph type="sldImg" idx="2"/>
          </p:nvPr>
        </p:nvSpPr>
        <p:spPr>
          <a:xfrm>
            <a:off x="665163" y="1152525"/>
            <a:ext cx="5527675" cy="31099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34929"/>
            <a:ext cx="5486400" cy="362857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3067"/>
            <a:ext cx="2971800" cy="46237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53067"/>
            <a:ext cx="2971800" cy="462371"/>
          </a:xfrm>
          <a:prstGeom prst="rect">
            <a:avLst/>
          </a:prstGeom>
        </p:spPr>
        <p:txBody>
          <a:bodyPr vert="horz" lIns="91440" tIns="45720" rIns="91440" bIns="45720" rtlCol="0" anchor="b"/>
          <a:lstStyle>
            <a:lvl1pPr algn="r">
              <a:defRPr sz="1200"/>
            </a:lvl1pPr>
          </a:lstStyle>
          <a:p>
            <a:fld id="{52080A30-1857-44F3-8221-ABA13A767B8F}" type="slidenum">
              <a:rPr lang="en-US" smtClean="0"/>
              <a:t>‹#›</a:t>
            </a:fld>
            <a:endParaRPr lang="en-US" dirty="0"/>
          </a:p>
        </p:txBody>
      </p:sp>
    </p:spTree>
    <p:extLst>
      <p:ext uri="{BB962C8B-B14F-4D97-AF65-F5344CB8AC3E}">
        <p14:creationId xmlns:p14="http://schemas.microsoft.com/office/powerpoint/2010/main" val="284750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prhw.tt/o/2Lp8i8/"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ollection.cooperhewitt.org/objects/1158794709/" TargetMode="External"/><Relationship Id="rId4" Type="http://schemas.openxmlformats.org/officeDocument/2006/relationships/hyperlink" Target="https://collection.cooperhewitt.org/objects/by-accession?accession_number=45.2017.1"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collection.cooperhewitt.org/departments/35347493/" TargetMode="External"/><Relationship Id="rId3" Type="http://schemas.openxmlformats.org/officeDocument/2006/relationships/hyperlink" Target="https://collection.cooperhewitt.org/people/69153143/" TargetMode="External"/><Relationship Id="rId7" Type="http://schemas.openxmlformats.org/officeDocument/2006/relationships/hyperlink" Target="https://collection.cooperhewitt.org/media/1108729679/"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ollection.cooperhewitt.org/objects/acquired/2015/" TargetMode="External"/><Relationship Id="rId11" Type="http://schemas.openxmlformats.org/officeDocument/2006/relationships/hyperlink" Target="https://collection.cooperhewitt.org/objects/69154985/" TargetMode="External"/><Relationship Id="rId5" Type="http://schemas.openxmlformats.org/officeDocument/2006/relationships/hyperlink" Target="https://collection.cooperhewitt.org/people/69187151/" TargetMode="External"/><Relationship Id="rId10" Type="http://schemas.openxmlformats.org/officeDocument/2006/relationships/hyperlink" Target="https://collection.cooperhewitt.org/objects/by-accession?accession_number=2015-40-1" TargetMode="External"/><Relationship Id="rId4" Type="http://schemas.openxmlformats.org/officeDocument/2006/relationships/hyperlink" Target="https://collection.cooperhewitt.org/people/69187153/" TargetMode="External"/><Relationship Id="rId9" Type="http://schemas.openxmlformats.org/officeDocument/2006/relationships/hyperlink" Target="http://cprhw.tt/o/77rnk/"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ollection.cooperhewitt.org/people/991172757/" TargetMode="External"/><Relationship Id="rId3" Type="http://schemas.openxmlformats.org/officeDocument/2006/relationships/hyperlink" Target="https://collection.cooperhewitt.org/people/420571707/" TargetMode="External"/><Relationship Id="rId7" Type="http://schemas.openxmlformats.org/officeDocument/2006/relationships/hyperlink" Target="https://collection.cooperhewitt.org/people/991172719/"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llection.cooperhewitt.org/people/991172705/" TargetMode="External"/><Relationship Id="rId5" Type="http://schemas.openxmlformats.org/officeDocument/2006/relationships/hyperlink" Target="https://collection.cooperhewitt.org/people/991172711/" TargetMode="External"/><Relationship Id="rId10" Type="http://schemas.openxmlformats.org/officeDocument/2006/relationships/hyperlink" Target="https://collection.cooperhewitt.org/objects/420777985/" TargetMode="External"/><Relationship Id="rId4" Type="http://schemas.openxmlformats.org/officeDocument/2006/relationships/hyperlink" Target="https://collection.cooperhewitt.org/people/991172697/" TargetMode="External"/><Relationship Id="rId9" Type="http://schemas.openxmlformats.org/officeDocument/2006/relationships/hyperlink" Target="https://collection.cooperhewitt.org/exhibitions/40473540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prhw.tt/o/2DGVi/"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llection.cooperhewitt.org/objects/18673291/" TargetMode="External"/><Relationship Id="rId4" Type="http://schemas.openxmlformats.org/officeDocument/2006/relationships/hyperlink" Target="https://collection.cooperhewitt.org/objects/by-accession?accession_number=1997-19-136"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dagallery.cooperhewitt.org/gallery/79968367/Living-Breakwate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operhewitt.org/events/current-exhibitions/upcoming-exhibi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llection.cooperhewitt.org/objects/231879734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prhw.tt/o/4wUrEC/"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ollection.cooperhewitt.org/objects/2318797348/" TargetMode="External"/><Relationship Id="rId4" Type="http://schemas.openxmlformats.org/officeDocument/2006/relationships/hyperlink" Target="https://collection.cooperhewitt.org/objects/by-accession?accession_number=5.2019.7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a:t>
            </a:fld>
            <a:endParaRPr lang="en-US" dirty="0"/>
          </a:p>
        </p:txBody>
      </p:sp>
    </p:spTree>
    <p:extLst>
      <p:ext uri="{BB962C8B-B14F-4D97-AF65-F5344CB8AC3E}">
        <p14:creationId xmlns:p14="http://schemas.microsoft.com/office/powerpoint/2010/main" val="4058557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80A30-1857-44F3-8221-ABA13A767B8F}" type="slidenum">
              <a:rPr lang="en-US" smtClean="0"/>
              <a:t>11</a:t>
            </a:fld>
            <a:endParaRPr lang="en-US" dirty="0"/>
          </a:p>
        </p:txBody>
      </p:sp>
    </p:spTree>
    <p:extLst>
      <p:ext uri="{BB962C8B-B14F-4D97-AF65-F5344CB8AC3E}">
        <p14:creationId xmlns:p14="http://schemas.microsoft.com/office/powerpoint/2010/main" val="161415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ooperHewitt"/>
              </a:rPr>
              <a:t>Designed for Los Angeles County as a modular system that can adapt over time, this voting booth exemplifies inclusive design, ensuring every citizen access to an intuitive and accessible voting experience. It addresses all voters, including those unfamiliar with technology and who speak languages other than English, voters with vision and hearing loss, in wheelchairs, and with learning disabilities.</a:t>
            </a:r>
          </a:p>
          <a:p>
            <a:endParaRPr lang="en-US" b="0" i="0" dirty="0">
              <a:solidFill>
                <a:srgbClr val="000000"/>
              </a:solidFill>
              <a:effectLst/>
              <a:latin typeface="CooperHewitt"/>
            </a:endParaRPr>
          </a:p>
          <a:p>
            <a:r>
              <a:rPr lang="en-US" sz="1200" b="0" i="0" kern="1200" dirty="0">
                <a:solidFill>
                  <a:schemeClr val="tx1"/>
                </a:solidFill>
                <a:effectLst/>
                <a:latin typeface="+mn-lt"/>
                <a:ea typeface="+mn-ea"/>
                <a:cs typeface="+mn-cs"/>
              </a:rPr>
              <a:t>Short URL </a:t>
            </a:r>
            <a:r>
              <a:rPr lang="en-US" sz="1200" b="0" i="0" u="none" strike="noStrike" kern="1200" dirty="0">
                <a:solidFill>
                  <a:schemeClr val="tx1"/>
                </a:solidFill>
                <a:effectLst/>
                <a:latin typeface="+mn-lt"/>
                <a:ea typeface="+mn-ea"/>
                <a:cs typeface="+mn-cs"/>
                <a:hlinkClick r:id="rId3"/>
              </a:rPr>
              <a:t>http://cprhw.tt/o/2Lp8i8/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Accession Number </a:t>
            </a:r>
            <a:r>
              <a:rPr lang="en-US" sz="1200" b="0" i="0" u="none" strike="noStrike" kern="1200" dirty="0">
                <a:solidFill>
                  <a:schemeClr val="tx1"/>
                </a:solidFill>
                <a:effectLst/>
                <a:latin typeface="+mn-lt"/>
                <a:ea typeface="+mn-ea"/>
                <a:cs typeface="+mn-cs"/>
                <a:hlinkClick r:id="rId4"/>
              </a:rPr>
              <a:t>45.2017.1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Object ID </a:t>
            </a:r>
            <a:r>
              <a:rPr lang="en-US" sz="1200" b="0" i="0" u="none" strike="noStrike" kern="1200" dirty="0">
                <a:solidFill>
                  <a:schemeClr val="tx1"/>
                </a:solidFill>
                <a:effectLst/>
                <a:latin typeface="+mn-lt"/>
                <a:ea typeface="+mn-ea"/>
                <a:cs typeface="+mn-cs"/>
                <a:hlinkClick r:id="rId5"/>
              </a:rPr>
              <a:t>1158794709</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3</a:t>
            </a:fld>
            <a:endParaRPr lang="en-US" dirty="0"/>
          </a:p>
        </p:txBody>
      </p:sp>
    </p:spTree>
    <p:extLst>
      <p:ext uri="{BB962C8B-B14F-4D97-AF65-F5344CB8AC3E}">
        <p14:creationId xmlns:p14="http://schemas.microsoft.com/office/powerpoint/2010/main" val="150226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These images are of a supportive housing project. It was designed by </a:t>
            </a:r>
            <a:r>
              <a:rPr lang="en-US" sz="1200" b="0" i="0" u="none" strike="noStrike" kern="1200" dirty="0">
                <a:solidFill>
                  <a:schemeClr val="tx1"/>
                </a:solidFill>
                <a:effectLst/>
                <a:latin typeface="+mn-lt"/>
                <a:ea typeface="+mn-ea"/>
                <a:cs typeface="+mn-cs"/>
                <a:hlinkClick r:id="rId3"/>
              </a:rPr>
              <a:t>Brooks + Scarpa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Angela Brooks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Larry Scarpa</a:t>
            </a:r>
            <a:r>
              <a:rPr lang="en-US" sz="1200" b="0" i="0" kern="1200" dirty="0">
                <a:solidFill>
                  <a:schemeClr val="tx1"/>
                </a:solidFill>
                <a:effectLst/>
                <a:latin typeface="+mn-lt"/>
                <a:ea typeface="+mn-ea"/>
                <a:cs typeface="+mn-cs"/>
              </a:rPr>
              <a:t>. It is dated ca. 2009 and Cooper Hewitt acquired it in </a:t>
            </a:r>
            <a:r>
              <a:rPr lang="en-US" sz="1200" b="0" i="0" u="none" strike="noStrike" kern="1200" dirty="0">
                <a:solidFill>
                  <a:schemeClr val="tx1"/>
                </a:solidFill>
                <a:effectLst/>
                <a:latin typeface="+mn-lt"/>
                <a:ea typeface="+mn-ea"/>
                <a:cs typeface="+mn-cs"/>
                <a:hlinkClick r:id="rId6"/>
              </a:rPr>
              <a:t>2015</a:t>
            </a:r>
            <a:r>
              <a:rPr lang="en-US" sz="1200" b="0" i="0" kern="1200" dirty="0">
                <a:solidFill>
                  <a:schemeClr val="tx1"/>
                </a:solidFill>
                <a:effectLst/>
                <a:latin typeface="+mn-lt"/>
                <a:ea typeface="+mn-ea"/>
                <a:cs typeface="+mn-cs"/>
              </a:rPr>
              <a:t>. Its medium is </a:t>
            </a:r>
            <a:r>
              <a:rPr lang="en-US" sz="1200" b="0" i="0" u="none" strike="noStrike" kern="1200" dirty="0">
                <a:solidFill>
                  <a:schemeClr val="tx1"/>
                </a:solidFill>
                <a:effectLst/>
                <a:latin typeface="+mn-lt"/>
                <a:ea typeface="+mn-ea"/>
                <a:cs typeface="+mn-cs"/>
                <a:hlinkClick r:id="rId7"/>
              </a:rPr>
              <a:t>pen and black ink, color pencil on tracing paper</a:t>
            </a:r>
            <a:r>
              <a:rPr lang="en-US" sz="1200" b="0" i="0" kern="1200" dirty="0">
                <a:solidFill>
                  <a:schemeClr val="tx1"/>
                </a:solidFill>
                <a:effectLst/>
                <a:latin typeface="+mn-lt"/>
                <a:ea typeface="+mn-ea"/>
                <a:cs typeface="+mn-cs"/>
              </a:rPr>
              <a:t>. It is a part of the </a:t>
            </a:r>
            <a:r>
              <a:rPr lang="en-US" sz="1200" b="0" i="0" u="none" strike="noStrike" kern="1200" dirty="0">
                <a:solidFill>
                  <a:schemeClr val="tx1"/>
                </a:solidFill>
                <a:effectLst/>
                <a:latin typeface="+mn-lt"/>
                <a:ea typeface="+mn-ea"/>
                <a:cs typeface="+mn-cs"/>
                <a:hlinkClick r:id="rId8"/>
              </a:rPr>
              <a:t>Drawings, Prints, and Graphic Design</a:t>
            </a:r>
            <a:r>
              <a:rPr lang="en-US" sz="1200" b="0" i="0" kern="1200" dirty="0">
                <a:solidFill>
                  <a:schemeClr val="tx1"/>
                </a:solidFill>
                <a:effectLst/>
                <a:latin typeface="+mn-lt"/>
                <a:ea typeface="+mn-ea"/>
                <a:cs typeface="+mn-cs"/>
              </a:rPr>
              <a:t> department.</a:t>
            </a:r>
          </a:p>
          <a:p>
            <a:r>
              <a:rPr lang="en-US" sz="1200" b="0" i="0" kern="1200" dirty="0">
                <a:solidFill>
                  <a:schemeClr val="tx1"/>
                </a:solidFill>
                <a:effectLst/>
                <a:latin typeface="+mn-lt"/>
                <a:ea typeface="+mn-ea"/>
                <a:cs typeface="+mn-cs"/>
              </a:rPr>
              <a:t>Step Up on Fifth, located in the heart of downtown Santa Monica, is a five-story affordable housing complex built to offer support services and rehabilitation for the local homeless and mentally disabled population. Completed in 2009 by Los Angeles-based architecture firm Brooks + Scarpa, the building, a former parking structure, integrates 46 studio apartments with ground-level commercial space.[1] The design utilizes sustainable and recycled materials, including pressed aluminum cans as cladding. During construction, nearly 75 percent of all materials were recycled, while recycled insulation, carpeting and all-natural </a:t>
            </a:r>
            <a:r>
              <a:rPr lang="en-US" sz="1200" b="0" i="0" kern="1200" dirty="0" err="1">
                <a:solidFill>
                  <a:schemeClr val="tx1"/>
                </a:solidFill>
                <a:effectLst/>
                <a:latin typeface="+mn-lt"/>
                <a:ea typeface="+mn-ea"/>
                <a:cs typeface="+mn-cs"/>
              </a:rPr>
              <a:t>lineoleum</a:t>
            </a:r>
            <a:r>
              <a:rPr lang="en-US" sz="1200" b="0" i="0" kern="1200" dirty="0">
                <a:solidFill>
                  <a:schemeClr val="tx1"/>
                </a:solidFill>
                <a:effectLst/>
                <a:latin typeface="+mn-lt"/>
                <a:ea typeface="+mn-ea"/>
                <a:cs typeface="+mn-cs"/>
              </a:rPr>
              <a:t> flooring suggest an overall commitment to resource conservation.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Short URL </a:t>
            </a:r>
            <a:r>
              <a:rPr lang="en-US" sz="1200" b="0" i="0" u="none" strike="noStrike" kern="1200" dirty="0">
                <a:solidFill>
                  <a:schemeClr val="tx1"/>
                </a:solidFill>
                <a:effectLst/>
                <a:latin typeface="+mn-lt"/>
                <a:ea typeface="+mn-ea"/>
                <a:cs typeface="+mn-cs"/>
                <a:hlinkClick r:id="rId9"/>
              </a:rPr>
              <a:t>http://cprhw.tt/o/77rnk/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Accession Number </a:t>
            </a:r>
            <a:r>
              <a:rPr lang="en-US" sz="1200" b="0" i="0" u="none" strike="noStrike" kern="1200" dirty="0">
                <a:solidFill>
                  <a:schemeClr val="tx1"/>
                </a:solidFill>
                <a:effectLst/>
                <a:latin typeface="+mn-lt"/>
                <a:ea typeface="+mn-ea"/>
                <a:cs typeface="+mn-cs"/>
                <a:hlinkClick r:id="rId10"/>
              </a:rPr>
              <a:t>2015-40-1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Object ID </a:t>
            </a:r>
            <a:r>
              <a:rPr lang="en-US" sz="1200" b="0" i="0" u="none" strike="noStrike" kern="1200" dirty="0">
                <a:solidFill>
                  <a:schemeClr val="tx1"/>
                </a:solidFill>
                <a:effectLst/>
                <a:latin typeface="+mn-lt"/>
                <a:ea typeface="+mn-ea"/>
                <a:cs typeface="+mn-cs"/>
                <a:hlinkClick r:id="rId11"/>
              </a:rPr>
              <a:t>69154985</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4E4DDD-E08C-40EA-9E98-8238233AFB67}" type="slidenum">
              <a:rPr lang="en-US" smtClean="0"/>
              <a:t>4</a:t>
            </a:fld>
            <a:endParaRPr lang="en-US" dirty="0"/>
          </a:p>
        </p:txBody>
      </p:sp>
    </p:spTree>
    <p:extLst>
      <p:ext uri="{BB962C8B-B14F-4D97-AF65-F5344CB8AC3E}">
        <p14:creationId xmlns:p14="http://schemas.microsoft.com/office/powerpoint/2010/main" val="26246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the Rapido Rapid Recovery Housing project. It was designed by </a:t>
            </a:r>
            <a:r>
              <a:rPr lang="en-US" sz="1200" b="0" i="0" u="none" strike="noStrike" kern="1200" dirty="0" err="1">
                <a:solidFill>
                  <a:schemeClr val="tx1"/>
                </a:solidFill>
                <a:effectLst/>
                <a:latin typeface="+mn-lt"/>
                <a:ea typeface="+mn-ea"/>
                <a:cs typeface="+mn-cs"/>
                <a:hlinkClick r:id="rId3"/>
              </a:rPr>
              <a:t>bcWORKSHOP</a:t>
            </a:r>
            <a:r>
              <a:rPr lang="en-US" sz="1200" b="0" i="0" kern="1200" dirty="0">
                <a:solidFill>
                  <a:schemeClr val="tx1"/>
                </a:solidFill>
                <a:effectLst/>
                <a:latin typeface="+mn-lt"/>
                <a:ea typeface="+mn-ea"/>
                <a:cs typeface="+mn-cs"/>
              </a:rPr>
              <a:t> and collaborator: </a:t>
            </a:r>
            <a:r>
              <a:rPr lang="en-US" sz="1200" b="0" i="0" u="none" strike="noStrike" kern="1200" dirty="0">
                <a:solidFill>
                  <a:schemeClr val="tx1"/>
                </a:solidFill>
                <a:effectLst/>
                <a:latin typeface="+mn-lt"/>
                <a:ea typeface="+mn-ea"/>
                <a:cs typeface="+mn-cs"/>
                <a:hlinkClick r:id="rId4"/>
              </a:rPr>
              <a:t>Community Development Corporation of Brownsville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ARISE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La Unión Del Pueblo </a:t>
            </a:r>
            <a:r>
              <a:rPr lang="en-US" sz="1200" b="0" i="0" u="none" strike="noStrike" kern="1200" dirty="0" err="1">
                <a:solidFill>
                  <a:schemeClr val="tx1"/>
                </a:solidFill>
                <a:effectLst/>
                <a:latin typeface="+mn-lt"/>
                <a:ea typeface="+mn-ea"/>
                <a:cs typeface="+mn-cs"/>
                <a:hlinkClick r:id="rId6"/>
              </a:rPr>
              <a:t>Entero</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a:rPr>
              <a:t>Texas A&amp;M University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8"/>
              </a:rPr>
              <a:t>Texas Low Income Housing Information Service</a:t>
            </a:r>
            <a:r>
              <a:rPr lang="en-US" sz="1200" b="0" i="0" kern="1200" dirty="0">
                <a:solidFill>
                  <a:schemeClr val="tx1"/>
                </a:solidFill>
                <a:effectLst/>
                <a:latin typeface="+mn-lt"/>
                <a:ea typeface="+mn-ea"/>
                <a:cs typeface="+mn-cs"/>
              </a:rPr>
              <a:t>. It is dated 2013–15.</a:t>
            </a:r>
          </a:p>
          <a:p>
            <a:r>
              <a:rPr lang="en-US" sz="1200" b="0" i="0" kern="1200" dirty="0">
                <a:solidFill>
                  <a:schemeClr val="tx1"/>
                </a:solidFill>
                <a:effectLst/>
                <a:latin typeface="+mn-lt"/>
                <a:ea typeface="+mn-ea"/>
                <a:cs typeface="+mn-cs"/>
              </a:rPr>
              <a:t>RAPIDO rethinks large-scale rapid housing delivery—especially in vulnerable, low-income neighborhoods—after natural disasters by reducing response time and costs and delivering higher-quality housing while supporting communities. A 400-square-foot core housing unit—containing a living area, kitchen, bathroom, and bedroom—is deployed on a family’s property and local teams help families negotiate the disaster-relief process, while architects and contractors collaborate with families to expand and customize the structure to meet each family’s needs in as few as 90 days at nearly half the typical cost of rehousing.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climate change and income inequality increasing globally, rapid response housing designs such as this help stabilize communities in the aftermath of environmental disasters such as hurricanes, tornadoes, and fires.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project was featured in the exhibition By the People: Designing a Better America (September 30, 2016 – February 26, 2017), which explored how design responds to critical social, economic, and climate issues. (URL: </a:t>
            </a:r>
            <a:r>
              <a:rPr lang="en-US" dirty="0">
                <a:hlinkClick r:id="rId9"/>
              </a:rPr>
              <a:t>https://collection.cooperhewitt.org/exhibitions/404735407/</a:t>
            </a:r>
            <a:r>
              <a:rPr lang="en-US" dirty="0"/>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dirty="0">
                <a:hlinkClick r:id="rId10"/>
              </a:rPr>
              <a:t>https://collection.cooperhewitt.org/objects/420777985/</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2080A30-1857-44F3-8221-ABA13A767B8F}" type="slidenum">
              <a:rPr lang="en-US" smtClean="0"/>
              <a:t>5</a:t>
            </a:fld>
            <a:endParaRPr lang="en-US" dirty="0"/>
          </a:p>
        </p:txBody>
      </p:sp>
    </p:spTree>
    <p:extLst>
      <p:ext uri="{BB962C8B-B14F-4D97-AF65-F5344CB8AC3E}">
        <p14:creationId xmlns:p14="http://schemas.microsoft.com/office/powerpoint/2010/main" val="360837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mid-20th century, graphic designers created a collection of universal non-verbal symbols for use in public spaces such as</a:t>
            </a:r>
          </a:p>
          <a:p>
            <a:r>
              <a:rPr lang="en-US" sz="1200" b="0" i="0" u="none" strike="noStrike" kern="1200" baseline="0" dirty="0">
                <a:solidFill>
                  <a:schemeClr val="tx1"/>
                </a:solidFill>
                <a:latin typeface="+mn-lt"/>
                <a:ea typeface="+mn-ea"/>
                <a:cs typeface="+mn-cs"/>
              </a:rPr>
              <a:t>airports, libraries, and train stations. This poster, created in 1974, features the symbols that relate to travel. Recently, designers have responded to the growing interest worldwide in increasing inclusivity by acknowledging user groups left out of previous symbol systems. Bathrooms are one of the most common and important public spaces worldwide, and a gender-neutral bathroom symbol is needed.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poster by Cook &amp; </a:t>
            </a:r>
            <a:r>
              <a:rPr lang="en-US" sz="1200" b="0" i="0" u="none" strike="noStrike" kern="1200" baseline="0" dirty="0" err="1">
                <a:solidFill>
                  <a:schemeClr val="tx1"/>
                </a:solidFill>
                <a:latin typeface="+mn-lt"/>
                <a:ea typeface="+mn-ea"/>
                <a:cs typeface="+mn-cs"/>
              </a:rPr>
              <a:t>Shanosky</a:t>
            </a:r>
            <a:r>
              <a:rPr lang="en-US" sz="1200" b="0" i="0" u="none" strike="noStrike" kern="1200" baseline="0" dirty="0">
                <a:solidFill>
                  <a:schemeClr val="tx1"/>
                </a:solidFill>
                <a:latin typeface="+mn-lt"/>
                <a:ea typeface="+mn-ea"/>
                <a:cs typeface="+mn-cs"/>
              </a:rPr>
              <a:t> Associates, Inc, from 1974 features many of the symbols commonly used in spaces for travel.</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Short URL </a:t>
            </a:r>
            <a:r>
              <a:rPr lang="en-US" sz="1200" b="0" i="0" u="none" strike="noStrike" kern="1200" dirty="0">
                <a:solidFill>
                  <a:schemeClr val="tx1"/>
                </a:solidFill>
                <a:effectLst/>
                <a:latin typeface="+mn-lt"/>
                <a:ea typeface="+mn-ea"/>
                <a:cs typeface="+mn-cs"/>
                <a:hlinkClick r:id="rId3"/>
              </a:rPr>
              <a:t>http://cprhw.tt/o/2DGVi/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Accession Number </a:t>
            </a:r>
            <a:r>
              <a:rPr lang="en-US" sz="1200" b="0" i="0" u="none" strike="noStrike" kern="1200" dirty="0">
                <a:solidFill>
                  <a:schemeClr val="tx1"/>
                </a:solidFill>
                <a:effectLst/>
                <a:latin typeface="+mn-lt"/>
                <a:ea typeface="+mn-ea"/>
                <a:cs typeface="+mn-cs"/>
                <a:hlinkClick r:id="rId4"/>
              </a:rPr>
              <a:t>1997-19-136</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Object ID </a:t>
            </a:r>
            <a:r>
              <a:rPr lang="en-US" sz="1200" b="0" i="0" u="none" strike="noStrike" kern="1200" dirty="0">
                <a:solidFill>
                  <a:schemeClr val="tx1"/>
                </a:solidFill>
                <a:effectLst/>
                <a:latin typeface="+mn-lt"/>
                <a:ea typeface="+mn-ea"/>
                <a:cs typeface="+mn-cs"/>
                <a:hlinkClick r:id="rId5"/>
              </a:rPr>
              <a:t>18673291</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2080A30-1857-44F3-8221-ABA13A767B8F}" type="slidenum">
              <a:rPr lang="en-US" smtClean="0"/>
              <a:t>6</a:t>
            </a:fld>
            <a:endParaRPr lang="en-US" dirty="0"/>
          </a:p>
        </p:txBody>
      </p:sp>
    </p:spTree>
    <p:extLst>
      <p:ext uri="{BB962C8B-B14F-4D97-AF65-F5344CB8AC3E}">
        <p14:creationId xmlns:p14="http://schemas.microsoft.com/office/powerpoint/2010/main" val="25156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Landscape architecture firm SCAPE, 2019 National Design Award winners, were selected as one of the winning teams in the Rebuild by Design competition. The project is currently being implemented by the Governor’s Office of Storm Recovery (GOSR) with $60 million of CDBG-DR funding. Planned for the neighborhood of Tottenville, Staten Island, the project links in-water infrastructure with on-shore education and outreach, to help increase awareness of risk, enhance ecologies, and bring local school curriculum to the waterfront. SCAPE was commissioned by the GOSR to lead the schematic design process with a strong coalition of ecological and engineering partners, iteratively testing and designing scenarios for breakwater height, width, and location along the Tottenville shoreline. The team has worked closely with members of the community to create a design that benefits the community while positively affecting regional ecosystems and resiliency efforts. The schematic design process incorporates hydrodynamic and wave modeling, ecological data collection, active community feedback, agency coordination, and constructability assessment. Living Breakwaters is anticipated to move into construction in 2019.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Cooper Hewitt National Design Award Gallery</a:t>
            </a:r>
          </a:p>
          <a:p>
            <a:r>
              <a:rPr lang="en-US" sz="1200" b="0" i="0" kern="1200" dirty="0">
                <a:solidFill>
                  <a:schemeClr val="tx1"/>
                </a:solidFill>
                <a:effectLst/>
                <a:latin typeface="+mn-lt"/>
                <a:ea typeface="+mn-ea"/>
                <a:cs typeface="+mn-cs"/>
              </a:rPr>
              <a:t>SCAPE, Living Breakwater Project</a:t>
            </a:r>
          </a:p>
          <a:p>
            <a:r>
              <a:rPr lang="en-US" sz="1200" b="0" i="0" kern="1200" dirty="0">
                <a:solidFill>
                  <a:schemeClr val="tx1"/>
                </a:solidFill>
                <a:effectLst/>
                <a:latin typeface="+mn-lt"/>
                <a:ea typeface="+mn-ea"/>
                <a:cs typeface="+mn-cs"/>
              </a:rPr>
              <a:t>URL: </a:t>
            </a:r>
            <a:r>
              <a:rPr lang="en-US" dirty="0">
                <a:hlinkClick r:id="rId3"/>
              </a:rPr>
              <a:t>http://ndagallery.cooperhewitt.org/gallery/79968367/Living-Breakwaters</a:t>
            </a:r>
            <a:endParaRPr lang="en-US" dirty="0"/>
          </a:p>
        </p:txBody>
      </p:sp>
      <p:sp>
        <p:nvSpPr>
          <p:cNvPr id="4" name="Slide Number Placeholder 3"/>
          <p:cNvSpPr>
            <a:spLocks noGrp="1"/>
          </p:cNvSpPr>
          <p:nvPr>
            <p:ph type="sldNum" sz="quarter" idx="5"/>
          </p:nvPr>
        </p:nvSpPr>
        <p:spPr/>
        <p:txBody>
          <a:bodyPr/>
          <a:lstStyle/>
          <a:p>
            <a:fld id="{52080A30-1857-44F3-8221-ABA13A767B8F}" type="slidenum">
              <a:rPr lang="en-US" smtClean="0"/>
              <a:t>7</a:t>
            </a:fld>
            <a:endParaRPr lang="en-US" dirty="0"/>
          </a:p>
        </p:txBody>
      </p:sp>
    </p:spTree>
    <p:extLst>
      <p:ext uri="{BB962C8B-B14F-4D97-AF65-F5344CB8AC3E}">
        <p14:creationId xmlns:p14="http://schemas.microsoft.com/office/powerpoint/2010/main" val="195124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Fashion designer Willi Smith (1945-1987) was one of the most successful fashion designers of the 1980s, and he remains one of the most influential African American fashion designers of all time. He designed many of his clothes so that they could be worn by all genders, and his fashion shows sometimes featured male and female models wearing the same clothing, as seen in these two images from </a:t>
            </a:r>
            <a:r>
              <a:rPr lang="en-US" dirty="0" err="1"/>
              <a:t>WilliWear</a:t>
            </a:r>
            <a:r>
              <a:rPr lang="en-US" dirty="0"/>
              <a:t> runway shows. </a:t>
            </a:r>
          </a:p>
          <a:p>
            <a:endParaRPr lang="en-US" dirty="0"/>
          </a:p>
          <a:p>
            <a:r>
              <a:rPr lang="en-US" dirty="0"/>
              <a:t>Source: both images from </a:t>
            </a:r>
            <a:r>
              <a:rPr lang="en-US" i="1" dirty="0" err="1"/>
              <a:t>WilliWear</a:t>
            </a:r>
            <a:r>
              <a:rPr lang="en-US" i="1" dirty="0"/>
              <a:t>: Street Couture</a:t>
            </a:r>
            <a:r>
              <a:rPr lang="en-US" dirty="0"/>
              <a:t>, A. Cunningham Cameron, ed. (Rizzoli </a:t>
            </a:r>
            <a:r>
              <a:rPr lang="en-US" dirty="0" err="1"/>
              <a:t>Electa</a:t>
            </a:r>
            <a:r>
              <a:rPr lang="en-US" dirty="0"/>
              <a:t>, 2020)</a:t>
            </a:r>
          </a:p>
          <a:p>
            <a:endParaRPr lang="en-US" dirty="0"/>
          </a:p>
          <a:p>
            <a:r>
              <a:rPr lang="en-US" dirty="0"/>
              <a:t>Willi Smith’s work is explored in the exhibition Willi Smith: Street Couture, opening March 13, 2020 (URL: </a:t>
            </a:r>
            <a:r>
              <a:rPr lang="en-US" dirty="0">
                <a:hlinkClick r:id="rId3"/>
              </a:rPr>
              <a:t>https://www.cooperhewitt.org/events/current-exhibitions/upcoming-exhibitions/</a:t>
            </a:r>
            <a:r>
              <a:rPr lang="en-US" dirty="0"/>
              <a:t>)</a:t>
            </a:r>
          </a:p>
          <a:p>
            <a:endParaRPr lang="en-US" dirty="0"/>
          </a:p>
        </p:txBody>
      </p:sp>
      <p:sp>
        <p:nvSpPr>
          <p:cNvPr id="4" name="Slide Number Placeholder 3"/>
          <p:cNvSpPr>
            <a:spLocks noGrp="1"/>
          </p:cNvSpPr>
          <p:nvPr>
            <p:ph type="sldNum" sz="quarter" idx="5"/>
          </p:nvPr>
        </p:nvSpPr>
        <p:spPr/>
        <p:txBody>
          <a:bodyPr/>
          <a:lstStyle/>
          <a:p>
            <a:fld id="{52080A30-1857-44F3-8221-ABA13A767B8F}" type="slidenum">
              <a:rPr lang="en-US" smtClean="0"/>
              <a:t>8</a:t>
            </a:fld>
            <a:endParaRPr lang="en-US" dirty="0"/>
          </a:p>
        </p:txBody>
      </p:sp>
    </p:spTree>
    <p:extLst>
      <p:ext uri="{BB962C8B-B14F-4D97-AF65-F5344CB8AC3E}">
        <p14:creationId xmlns:p14="http://schemas.microsoft.com/office/powerpoint/2010/main" val="312394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U.S. Olympic fencer </a:t>
            </a:r>
            <a:r>
              <a:rPr lang="en-US" sz="1200" b="0" i="0" kern="1200" cap="none" baseline="0" dirty="0" err="1">
                <a:solidFill>
                  <a:schemeClr val="tx1"/>
                </a:solidFill>
                <a:effectLst/>
                <a:latin typeface="+mn-lt"/>
                <a:ea typeface="+mn-ea"/>
                <a:cs typeface="+mn-cs"/>
              </a:rPr>
              <a:t>Ibtahaj</a:t>
            </a:r>
            <a:r>
              <a:rPr lang="en-US" sz="1200" b="0" i="0" kern="1200" cap="none" baseline="0" dirty="0">
                <a:solidFill>
                  <a:schemeClr val="tx1"/>
                </a:solidFill>
                <a:effectLst/>
                <a:latin typeface="+mn-lt"/>
                <a:ea typeface="+mn-ea"/>
                <a:cs typeface="+mn-cs"/>
              </a:rPr>
              <a:t> Muhammad is one of the professional athletes who wears the Nike Pro Hijab. She is wearing it in the photo on the left. She is </a:t>
            </a:r>
            <a:r>
              <a:rPr lang="en-US" sz="1200" b="0" i="0" kern="1200" cap="none" baseline="0" dirty="0" err="1">
                <a:solidFill>
                  <a:schemeClr val="tx1"/>
                </a:solidFill>
                <a:effectLst/>
                <a:latin typeface="+mn-lt"/>
                <a:ea typeface="+mn-ea"/>
                <a:cs typeface="+mn-cs"/>
              </a:rPr>
              <a:t>picturedon</a:t>
            </a:r>
            <a:r>
              <a:rPr lang="en-US" sz="1200" b="0" i="0" kern="1200" cap="none" baseline="0" dirty="0">
                <a:solidFill>
                  <a:schemeClr val="tx1"/>
                </a:solidFill>
                <a:effectLst/>
                <a:latin typeface="+mn-lt"/>
                <a:ea typeface="+mn-ea"/>
                <a:cs typeface="+mn-cs"/>
              </a:rPr>
              <a:t> the right with her bronze medal from the 2016 Olympic Games held in Rio de Janeiro, Brazil. Muhammad has described being athletic as a child and trying many different sports. As a practicing Muslim, she covers her body, including her hair. Before the introduction of athletic hijab (head covering), Muhammad had to wear heavy conventional hijab during practice and competitions.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Nike Pro hijab, 2014</a:t>
            </a:r>
          </a:p>
          <a:p>
            <a:r>
              <a:rPr lang="en-US" sz="1200" b="0" i="0" kern="1200" dirty="0">
                <a:solidFill>
                  <a:schemeClr val="tx1"/>
                </a:solidFill>
                <a:effectLst/>
                <a:latin typeface="+mn-lt"/>
                <a:ea typeface="+mn-ea"/>
                <a:cs typeface="+mn-cs"/>
              </a:rPr>
              <a:t>URL </a:t>
            </a:r>
            <a:r>
              <a:rPr lang="en-US" dirty="0">
                <a:hlinkClick r:id="rId3"/>
              </a:rPr>
              <a:t>https://collection.cooperhewitt.org/objects/2318797348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Accession Number </a:t>
            </a:r>
            <a:r>
              <a:rPr lang="en-US" sz="1200" b="0" i="0" u="none" strike="noStrike" kern="1200" dirty="0">
                <a:solidFill>
                  <a:schemeClr val="tx1"/>
                </a:solidFill>
                <a:effectLst/>
                <a:latin typeface="+mn-lt"/>
                <a:ea typeface="+mn-ea"/>
                <a:cs typeface="+mn-cs"/>
              </a:rPr>
              <a:t>2019-10-1</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4E4DDD-E08C-40EA-9E98-8238233AFB67}" type="slidenum">
              <a:rPr lang="en-US" smtClean="0"/>
              <a:t>9</a:t>
            </a:fld>
            <a:endParaRPr lang="en-US" dirty="0"/>
          </a:p>
        </p:txBody>
      </p:sp>
    </p:spTree>
    <p:extLst>
      <p:ext uri="{BB962C8B-B14F-4D97-AF65-F5344CB8AC3E}">
        <p14:creationId xmlns:p14="http://schemas.microsoft.com/office/powerpoint/2010/main" val="78838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December 2017, Nike became the first global sports brand to enter the modest sportswear market with the release of its Pro Hijab. Designed in collaboration with Muslim athletes from the Middle East, the pull-on covering is made from a breathable lightweight polyester-blend fabric with an elongated back to prevent it from coming untucked during exercise. While Nike was widely celebrated for catering to the needs of Muslim athletes—particularly at a time of heightened racial and religious intolerance worldwide—critics observed that the product was not groundbreaking, as sports hijabs had been designed by small, Muslim-owned companies for decades.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image features </a:t>
            </a:r>
            <a:r>
              <a:rPr lang="en-US" sz="1200" b="0" i="0" kern="1200" dirty="0" err="1">
                <a:solidFill>
                  <a:schemeClr val="tx1"/>
                </a:solidFill>
                <a:effectLst/>
                <a:latin typeface="+mn-lt"/>
                <a:ea typeface="+mn-ea"/>
                <a:cs typeface="+mn-cs"/>
              </a:rPr>
              <a:t>Ibtihaj</a:t>
            </a:r>
            <a:r>
              <a:rPr lang="en-US" sz="1200" b="0" i="0" kern="1200" dirty="0">
                <a:solidFill>
                  <a:schemeClr val="tx1"/>
                </a:solidFill>
                <a:effectLst/>
                <a:latin typeface="+mn-lt"/>
                <a:ea typeface="+mn-ea"/>
                <a:cs typeface="+mn-cs"/>
              </a:rPr>
              <a:t> Muhammad wearing her Nike Pro Hijab. She is one of the global athletes Nike featured in the promotional campaign for the Pro Hijab.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video on </a:t>
            </a:r>
            <a:r>
              <a:rPr lang="en-US" sz="1200" b="0" i="0" kern="1200" dirty="0" err="1">
                <a:solidFill>
                  <a:schemeClr val="tx1"/>
                </a:solidFill>
                <a:effectLst/>
                <a:latin typeface="+mn-lt"/>
                <a:ea typeface="+mn-ea"/>
                <a:cs typeface="+mn-cs"/>
              </a:rPr>
              <a:t>Ibtihaj</a:t>
            </a:r>
            <a:r>
              <a:rPr lang="en-US" sz="1200" b="0" i="0" kern="1200" dirty="0">
                <a:solidFill>
                  <a:schemeClr val="tx1"/>
                </a:solidFill>
                <a:effectLst/>
                <a:latin typeface="+mn-lt"/>
                <a:ea typeface="+mn-ea"/>
                <a:cs typeface="+mn-cs"/>
              </a:rPr>
              <a:t> can be viewed here: www.</a:t>
            </a:r>
            <a:r>
              <a:rPr lang="pt-BR" sz="1200" b="0" i="0" kern="1200" dirty="0">
                <a:solidFill>
                  <a:schemeClr val="tx1"/>
                </a:solidFill>
                <a:effectLst/>
                <a:latin typeface="+mn-lt"/>
                <a:ea typeface="+mn-ea"/>
                <a:cs typeface="+mn-cs"/>
              </a:rPr>
              <a:t>espn.com/video/clip/_/id/18328073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Nike, Inc.</a:t>
            </a:r>
          </a:p>
          <a:p>
            <a:r>
              <a:rPr lang="en-US" sz="1200" b="0" i="0" kern="1200" dirty="0">
                <a:solidFill>
                  <a:schemeClr val="tx1"/>
                </a:solidFill>
                <a:effectLst/>
                <a:latin typeface="+mn-lt"/>
                <a:ea typeface="+mn-ea"/>
                <a:cs typeface="+mn-cs"/>
              </a:rPr>
              <a:t>Short URL </a:t>
            </a:r>
            <a:r>
              <a:rPr lang="en-US" sz="1200" b="0" i="0" u="none" strike="noStrike" kern="1200" dirty="0">
                <a:solidFill>
                  <a:schemeClr val="tx1"/>
                </a:solidFill>
                <a:effectLst/>
                <a:latin typeface="+mn-lt"/>
                <a:ea typeface="+mn-ea"/>
                <a:cs typeface="+mn-cs"/>
                <a:hlinkClick r:id="rId3"/>
              </a:rPr>
              <a:t>http://cprhw.tt/o/4wUrEC/</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Accession Number </a:t>
            </a:r>
            <a:r>
              <a:rPr lang="en-US" sz="1200" b="0" i="0" u="none" strike="noStrike" kern="1200" dirty="0">
                <a:solidFill>
                  <a:schemeClr val="tx1"/>
                </a:solidFill>
                <a:effectLst/>
                <a:latin typeface="+mn-lt"/>
                <a:ea typeface="+mn-ea"/>
                <a:cs typeface="+mn-cs"/>
                <a:hlinkClick r:id="rId4"/>
              </a:rPr>
              <a:t>5.2019.74</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Object ID </a:t>
            </a:r>
            <a:r>
              <a:rPr lang="en-US" sz="1200" b="0" i="0" u="none" strike="noStrike" kern="1200" dirty="0">
                <a:solidFill>
                  <a:schemeClr val="tx1"/>
                </a:solidFill>
                <a:effectLst/>
                <a:latin typeface="+mn-lt"/>
                <a:ea typeface="+mn-ea"/>
                <a:cs typeface="+mn-cs"/>
                <a:hlinkClick r:id="rId5"/>
              </a:rPr>
              <a:t>2318797348</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2080A30-1857-44F3-8221-ABA13A767B8F}" type="slidenum">
              <a:rPr lang="en-US" smtClean="0"/>
              <a:t>10</a:t>
            </a:fld>
            <a:endParaRPr lang="en-US" dirty="0"/>
          </a:p>
        </p:txBody>
      </p:sp>
    </p:spTree>
    <p:extLst>
      <p:ext uri="{BB962C8B-B14F-4D97-AF65-F5344CB8AC3E}">
        <p14:creationId xmlns:p14="http://schemas.microsoft.com/office/powerpoint/2010/main" val="119392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a:noFill/>
        </p:spPr>
        <p:txBody>
          <a:bodyPr anchor="t" anchorCtr="0">
            <a:sp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65760" y="1828800"/>
            <a:ext cx="11445240" cy="2733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56459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 y="457200"/>
            <a:ext cx="4406265" cy="1077218"/>
          </a:xfrm>
        </p:spPr>
        <p:txBody>
          <a:bodyPr anchor="t" anchorCtr="0"/>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5760" y="2057400"/>
            <a:ext cx="44062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380077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
        <p:nvSpPr>
          <p:cNvPr id="8" name="Title 1"/>
          <p:cNvSpPr>
            <a:spLocks noGrp="1"/>
          </p:cNvSpPr>
          <p:nvPr>
            <p:ph type="title"/>
          </p:nvPr>
        </p:nvSpPr>
        <p:spPr>
          <a:xfrm>
            <a:off x="365760" y="457200"/>
            <a:ext cx="4406265" cy="1077218"/>
          </a:xfrm>
        </p:spPr>
        <p:txBody>
          <a:bodyPr anchor="t" anchorCtr="0"/>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65760" y="2057400"/>
            <a:ext cx="44062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103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p:spPr>
        <p:txBody>
          <a:bodyPr anchor="t" anchorCtr="0"/>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65760" y="1828800"/>
            <a:ext cx="11445240" cy="2733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50015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p:spPr>
        <p:txBody>
          <a:bodyPr anchor="t" anchorCtr="0"/>
          <a:lstStyle>
            <a:lvl1pPr algn="l">
              <a:defRPr sz="600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
        <p:nvSpPr>
          <p:cNvPr id="7" name="Picture Placeholder 2"/>
          <p:cNvSpPr>
            <a:spLocks noGrp="1" noChangeAspect="1"/>
          </p:cNvSpPr>
          <p:nvPr>
            <p:ph type="pic" idx="1"/>
          </p:nvPr>
        </p:nvSpPr>
        <p:spPr>
          <a:xfrm>
            <a:off x="0" y="0"/>
            <a:ext cx="12192000" cy="6858000"/>
          </a:xfrm>
        </p:spPr>
        <p:txBody>
          <a:bodyPr/>
          <a:lstStyle>
            <a:lvl1pPr marL="0" indent="0">
              <a:buNone/>
              <a:tabLst>
                <a:tab pos="857250" algn="l"/>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22784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93467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0"/>
            <a:ext cx="11445240" cy="274320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65760" y="4589463"/>
            <a:ext cx="1144524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71953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825625"/>
            <a:ext cx="56540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638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310722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325563"/>
          </a:xfrm>
        </p:spPr>
        <p:txBody>
          <a:bodyPr/>
          <a:lstStyle/>
          <a:p>
            <a:r>
              <a:rPr lang="en-US"/>
              <a:t>Click to edit Master title style</a:t>
            </a:r>
          </a:p>
        </p:txBody>
      </p:sp>
      <p:sp>
        <p:nvSpPr>
          <p:cNvPr id="3" name="Text Placeholder 2"/>
          <p:cNvSpPr>
            <a:spLocks noGrp="1"/>
          </p:cNvSpPr>
          <p:nvPr>
            <p:ph type="body" idx="1"/>
          </p:nvPr>
        </p:nvSpPr>
        <p:spPr>
          <a:xfrm>
            <a:off x="365760" y="1681163"/>
            <a:ext cx="56318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65760" y="2505075"/>
            <a:ext cx="56318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638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10463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43684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2BC24-82BB-4F01-87D4-36ADDB2D6C50}" type="datetimeFigureOut">
              <a:rPr lang="en-US" smtClean="0"/>
              <a:t>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32919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45240" cy="76944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65760" y="1825625"/>
            <a:ext cx="1144524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65760" y="6356350"/>
            <a:ext cx="32156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2BC24-82BB-4F01-87D4-36ADDB2D6C50}" type="datetimeFigureOut">
              <a:rPr lang="en-US" smtClean="0"/>
              <a:t>1/10/2020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320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33FE-AFF2-4E3E-B88F-48FFA4656719}" type="slidenum">
              <a:rPr lang="en-US" smtClean="0"/>
              <a:t>‹#›</a:t>
            </a:fld>
            <a:endParaRPr lang="en-US" dirty="0"/>
          </a:p>
        </p:txBody>
      </p:sp>
    </p:spTree>
    <p:extLst>
      <p:ext uri="{BB962C8B-B14F-4D97-AF65-F5344CB8AC3E}">
        <p14:creationId xmlns:p14="http://schemas.microsoft.com/office/powerpoint/2010/main" val="98407336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espn.com/video/clip/_/id/18328073"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381000"/>
            <a:ext cx="5676185" cy="2462408"/>
          </a:xfrm>
          <a:prstGeom prst="rect">
            <a:avLst/>
          </a:prstGeom>
        </p:spPr>
      </p:pic>
      <p:sp>
        <p:nvSpPr>
          <p:cNvPr id="2" name="Title 1"/>
          <p:cNvSpPr>
            <a:spLocks noGrp="1"/>
          </p:cNvSpPr>
          <p:nvPr>
            <p:ph type="ctrTitle"/>
          </p:nvPr>
        </p:nvSpPr>
        <p:spPr>
          <a:xfrm>
            <a:off x="381000" y="3461065"/>
            <a:ext cx="11445240" cy="1631216"/>
          </a:xfrm>
        </p:spPr>
        <p:txBody>
          <a:bodyPr/>
          <a:lstStyle/>
          <a:p>
            <a:r>
              <a:rPr lang="en-US" sz="4000" dirty="0"/>
              <a:t>2020 NATIONAL HIGH SCHOOL DESIGN COMPETITION </a:t>
            </a:r>
            <a:br>
              <a:rPr lang="en-US" dirty="0"/>
            </a:br>
            <a:r>
              <a:rPr lang="en-US" dirty="0"/>
              <a:t>LESSON 2: INCLUSIVE DESIGN</a:t>
            </a:r>
          </a:p>
        </p:txBody>
      </p:sp>
    </p:spTree>
    <p:extLst>
      <p:ext uri="{BB962C8B-B14F-4D97-AF65-F5344CB8AC3E}">
        <p14:creationId xmlns:p14="http://schemas.microsoft.com/office/powerpoint/2010/main" val="2093241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5F504-9829-473B-B063-2EB7EC7D4582}"/>
              </a:ext>
            </a:extLst>
          </p:cNvPr>
          <p:cNvPicPr>
            <a:picLocks noChangeAspect="1"/>
          </p:cNvPicPr>
          <p:nvPr/>
        </p:nvPicPr>
        <p:blipFill>
          <a:blip r:embed="rId3"/>
          <a:stretch>
            <a:fillRect/>
          </a:stretch>
        </p:blipFill>
        <p:spPr>
          <a:xfrm>
            <a:off x="2619060" y="1441461"/>
            <a:ext cx="6953881" cy="4638238"/>
          </a:xfrm>
          <a:prstGeom prst="rect">
            <a:avLst/>
          </a:prstGeom>
        </p:spPr>
      </p:pic>
      <p:sp>
        <p:nvSpPr>
          <p:cNvPr id="4" name="Rectangle 3">
            <a:extLst>
              <a:ext uri="{FF2B5EF4-FFF2-40B4-BE49-F238E27FC236}">
                <a16:creationId xmlns:a16="http://schemas.microsoft.com/office/drawing/2014/main" id="{2057B964-B360-4031-B2FE-0C393A4EC729}"/>
              </a:ext>
            </a:extLst>
          </p:cNvPr>
          <p:cNvSpPr/>
          <p:nvPr/>
        </p:nvSpPr>
        <p:spPr>
          <a:xfrm>
            <a:off x="2186244" y="6168502"/>
            <a:ext cx="7819513" cy="369332"/>
          </a:xfrm>
          <a:prstGeom prst="rect">
            <a:avLst/>
          </a:prstGeom>
        </p:spPr>
        <p:txBody>
          <a:bodyPr wrap="none">
            <a:spAutoFit/>
          </a:bodyPr>
          <a:lstStyle/>
          <a:p>
            <a:r>
              <a:rPr lang="pt-BR" dirty="0">
                <a:solidFill>
                  <a:schemeClr val="bg1"/>
                </a:solidFill>
              </a:rPr>
              <a:t>Ibtihaj Muhammad, Olympic Trailblazer: </a:t>
            </a:r>
            <a:r>
              <a:rPr lang="pt-BR" dirty="0">
                <a:solidFill>
                  <a:schemeClr val="bg1"/>
                </a:solidFill>
                <a:hlinkClick r:id="rId4" action="ppaction://hlinkfile">
                  <a:extLst>
                    <a:ext uri="{A12FA001-AC4F-418D-AE19-62706E023703}">
                      <ahyp:hlinkClr xmlns:ahyp="http://schemas.microsoft.com/office/drawing/2018/hyperlinkcolor" val="tx"/>
                    </a:ext>
                  </a:extLst>
                </a:hlinkClick>
              </a:rPr>
              <a:t>espn.com/video/clip/_/id/18328073</a:t>
            </a:r>
            <a:endParaRPr lang="en-US" dirty="0">
              <a:solidFill>
                <a:schemeClr val="bg1"/>
              </a:solidFill>
            </a:endParaRPr>
          </a:p>
        </p:txBody>
      </p:sp>
      <p:sp>
        <p:nvSpPr>
          <p:cNvPr id="5" name="Title 1">
            <a:extLst>
              <a:ext uri="{FF2B5EF4-FFF2-40B4-BE49-F238E27FC236}">
                <a16:creationId xmlns:a16="http://schemas.microsoft.com/office/drawing/2014/main" id="{0162D519-09F0-452A-9BB3-BA94F7369000}"/>
              </a:ext>
            </a:extLst>
          </p:cNvPr>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SPORTS FOR ALL</a:t>
            </a:r>
          </a:p>
        </p:txBody>
      </p:sp>
    </p:spTree>
    <p:extLst>
      <p:ext uri="{BB962C8B-B14F-4D97-AF65-F5344CB8AC3E}">
        <p14:creationId xmlns:p14="http://schemas.microsoft.com/office/powerpoint/2010/main" val="328259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all" dirty="0"/>
              <a:t>Activity: Design Obstacles</a:t>
            </a:r>
          </a:p>
        </p:txBody>
      </p:sp>
      <p:sp>
        <p:nvSpPr>
          <p:cNvPr id="4" name="Subtitle 3"/>
          <p:cNvSpPr>
            <a:spLocks noGrp="1"/>
          </p:cNvSpPr>
          <p:nvPr>
            <p:ph type="subTitle" idx="1"/>
          </p:nvPr>
        </p:nvSpPr>
        <p:spPr>
          <a:xfrm>
            <a:off x="365760" y="1828800"/>
            <a:ext cx="11445240" cy="4752304"/>
          </a:xfrm>
        </p:spPr>
        <p:txBody>
          <a:bodyPr>
            <a:normAutofit fontScale="92500" lnSpcReduction="10000"/>
          </a:bodyPr>
          <a:lstStyle/>
          <a:p>
            <a:pPr marL="342900" lvl="0" indent="-342900">
              <a:buFont typeface="Arial" panose="020B0604020202020204" pitchFamily="34" charset="0"/>
              <a:buChar char="•"/>
            </a:pPr>
            <a:r>
              <a:rPr lang="en-US" sz="3200" dirty="0"/>
              <a:t>Identify what obstacles you see to inclusion for all.</a:t>
            </a:r>
          </a:p>
          <a:p>
            <a:pPr marL="342900" lvl="0" indent="-342900">
              <a:buFont typeface="Arial" panose="020B0604020202020204" pitchFamily="34" charset="0"/>
              <a:buChar char="•"/>
            </a:pPr>
            <a:endParaRPr lang="en-US" sz="3200" dirty="0"/>
          </a:p>
          <a:p>
            <a:pPr marL="342900" lvl="0" indent="-342900">
              <a:buFont typeface="Arial" panose="020B0604020202020204" pitchFamily="34" charset="0"/>
              <a:buChar char="•"/>
            </a:pPr>
            <a:r>
              <a:rPr lang="en-US" sz="3200" dirty="0"/>
              <a:t>Learn tactics and methods from some examples of design projects presented here and those you observe elsewhere, and analyze them for opportunities for inclusion. Remember that inclusion can include the design of places, objects, and systems that you identify.</a:t>
            </a:r>
            <a:br>
              <a:rPr lang="en-US" sz="3200" dirty="0"/>
            </a:br>
            <a:endParaRPr lang="en-US" sz="3200" dirty="0"/>
          </a:p>
          <a:p>
            <a:pPr marL="342900" lvl="0" indent="-342900">
              <a:buFont typeface="Arial" panose="020B0604020202020204" pitchFamily="34" charset="0"/>
              <a:buChar char="•"/>
            </a:pPr>
            <a:r>
              <a:rPr lang="en-US" sz="3200" dirty="0"/>
              <a:t>Use the Design Tactics handout and the Design </a:t>
            </a:r>
            <a:r>
              <a:rPr lang="en-US" sz="3200"/>
              <a:t>Obstacles Matrix </a:t>
            </a:r>
            <a:r>
              <a:rPr lang="en-US" sz="3200" dirty="0"/>
              <a:t>worksheet to begin to analyze what makes us feel included and what makes us feel left out.</a:t>
            </a:r>
          </a:p>
        </p:txBody>
      </p:sp>
    </p:spTree>
    <p:extLst>
      <p:ext uri="{BB962C8B-B14F-4D97-AF65-F5344CB8AC3E}">
        <p14:creationId xmlns:p14="http://schemas.microsoft.com/office/powerpoint/2010/main" val="23062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115C-B1F6-471A-A6C4-E2F6599876CF}"/>
              </a:ext>
            </a:extLst>
          </p:cNvPr>
          <p:cNvSpPr>
            <a:spLocks noGrp="1"/>
          </p:cNvSpPr>
          <p:nvPr>
            <p:ph type="ctrTitle"/>
          </p:nvPr>
        </p:nvSpPr>
        <p:spPr/>
        <p:txBody>
          <a:bodyPr/>
          <a:lstStyle/>
          <a:p>
            <a:r>
              <a:rPr lang="en-US" dirty="0"/>
              <a:t>WHAT MAKES DESIGN INCLUSIVE?</a:t>
            </a:r>
          </a:p>
        </p:txBody>
      </p:sp>
      <p:sp>
        <p:nvSpPr>
          <p:cNvPr id="3" name="Subtitle 2">
            <a:extLst>
              <a:ext uri="{FF2B5EF4-FFF2-40B4-BE49-F238E27FC236}">
                <a16:creationId xmlns:a16="http://schemas.microsoft.com/office/drawing/2014/main" id="{44B7E766-DB3C-42D5-9F8A-6282FFF7C10D}"/>
              </a:ext>
            </a:extLst>
          </p:cNvPr>
          <p:cNvSpPr>
            <a:spLocks noGrp="1"/>
          </p:cNvSpPr>
          <p:nvPr>
            <p:ph type="subTitle" idx="1"/>
          </p:nvPr>
        </p:nvSpPr>
        <p:spPr/>
        <p:txBody>
          <a:bodyPr>
            <a:normAutofit fontScale="92500"/>
          </a:bodyPr>
          <a:lstStyle/>
          <a:p>
            <a:r>
              <a:rPr lang="en-US" dirty="0"/>
              <a:t>There are many ways to design inclusivity into products and systems. The following case studies show a range of design solutions, from sportswear to affordable housing to voting booths. What they all have in common is each example creates a more inclusive world. </a:t>
            </a:r>
          </a:p>
          <a:p>
            <a:endParaRPr lang="en-US" dirty="0"/>
          </a:p>
          <a:p>
            <a:r>
              <a:rPr lang="en-US" dirty="0"/>
              <a:t>Soon you will propose your own ideas for how to create a stronger sense of inclusion for all. You can use these examples to guide and shape your methods and your outcome. Remember, design can be an object, a series of objects, a system, or an interface. </a:t>
            </a:r>
          </a:p>
        </p:txBody>
      </p:sp>
    </p:spTree>
    <p:extLst>
      <p:ext uri="{BB962C8B-B14F-4D97-AF65-F5344CB8AC3E}">
        <p14:creationId xmlns:p14="http://schemas.microsoft.com/office/powerpoint/2010/main" val="72028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ACCESSIBLE VOTING BOOTH</a:t>
            </a:r>
          </a:p>
        </p:txBody>
      </p:sp>
      <p:pic>
        <p:nvPicPr>
          <p:cNvPr id="2" name="Picture 1">
            <a:extLst>
              <a:ext uri="{FF2B5EF4-FFF2-40B4-BE49-F238E27FC236}">
                <a16:creationId xmlns:a16="http://schemas.microsoft.com/office/drawing/2014/main" id="{89C96D09-8937-4E35-876A-610CF862DFE7}"/>
              </a:ext>
            </a:extLst>
          </p:cNvPr>
          <p:cNvPicPr>
            <a:picLocks noChangeAspect="1"/>
          </p:cNvPicPr>
          <p:nvPr/>
        </p:nvPicPr>
        <p:blipFill>
          <a:blip r:embed="rId3"/>
          <a:stretch>
            <a:fillRect/>
          </a:stretch>
        </p:blipFill>
        <p:spPr>
          <a:xfrm>
            <a:off x="8342148" y="1786884"/>
            <a:ext cx="3468852" cy="4068848"/>
          </a:xfrm>
          <a:prstGeom prst="rect">
            <a:avLst/>
          </a:prstGeom>
        </p:spPr>
      </p:pic>
      <p:pic>
        <p:nvPicPr>
          <p:cNvPr id="5" name="Picture 4">
            <a:extLst>
              <a:ext uri="{FF2B5EF4-FFF2-40B4-BE49-F238E27FC236}">
                <a16:creationId xmlns:a16="http://schemas.microsoft.com/office/drawing/2014/main" id="{7314E795-7DBD-440D-AB2C-BF3F16F331B1}"/>
              </a:ext>
            </a:extLst>
          </p:cNvPr>
          <p:cNvPicPr>
            <a:picLocks noChangeAspect="1"/>
          </p:cNvPicPr>
          <p:nvPr/>
        </p:nvPicPr>
        <p:blipFill>
          <a:blip r:embed="rId4"/>
          <a:stretch>
            <a:fillRect/>
          </a:stretch>
        </p:blipFill>
        <p:spPr>
          <a:xfrm>
            <a:off x="365760" y="1786885"/>
            <a:ext cx="7740355" cy="4068847"/>
          </a:xfrm>
          <a:prstGeom prst="rect">
            <a:avLst/>
          </a:prstGeom>
        </p:spPr>
      </p:pic>
    </p:spTree>
    <p:extLst>
      <p:ext uri="{BB962C8B-B14F-4D97-AF65-F5344CB8AC3E}">
        <p14:creationId xmlns:p14="http://schemas.microsoft.com/office/powerpoint/2010/main" val="1168131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HOUSING FOR ALL</a:t>
            </a:r>
          </a:p>
        </p:txBody>
      </p:sp>
      <p:pic>
        <p:nvPicPr>
          <p:cNvPr id="8" name="Content Placeholder 7">
            <a:extLst>
              <a:ext uri="{FF2B5EF4-FFF2-40B4-BE49-F238E27FC236}">
                <a16:creationId xmlns:a16="http://schemas.microsoft.com/office/drawing/2014/main" id="{8BEB3CFE-3495-49B2-B056-A1D02D346891}"/>
              </a:ext>
            </a:extLst>
          </p:cNvPr>
          <p:cNvPicPr>
            <a:picLocks noGrp="1" noChangeAspect="1"/>
          </p:cNvPicPr>
          <p:nvPr>
            <p:ph sz="half" idx="1"/>
          </p:nvPr>
        </p:nvPicPr>
        <p:blipFill>
          <a:blip r:embed="rId3"/>
          <a:stretch>
            <a:fillRect/>
          </a:stretch>
        </p:blipFill>
        <p:spPr>
          <a:xfrm>
            <a:off x="510941" y="1381423"/>
            <a:ext cx="6604462" cy="4727608"/>
          </a:xfrm>
          <a:prstGeom prst="rect">
            <a:avLst/>
          </a:prstGeom>
        </p:spPr>
      </p:pic>
      <p:pic>
        <p:nvPicPr>
          <p:cNvPr id="2" name="Picture 1">
            <a:extLst>
              <a:ext uri="{FF2B5EF4-FFF2-40B4-BE49-F238E27FC236}">
                <a16:creationId xmlns:a16="http://schemas.microsoft.com/office/drawing/2014/main" id="{D2D959C1-A2CE-41EE-A7CD-1FC3E9721D02}"/>
              </a:ext>
            </a:extLst>
          </p:cNvPr>
          <p:cNvPicPr>
            <a:picLocks noChangeAspect="1"/>
          </p:cNvPicPr>
          <p:nvPr/>
        </p:nvPicPr>
        <p:blipFill>
          <a:blip r:embed="rId4"/>
          <a:stretch>
            <a:fillRect/>
          </a:stretch>
        </p:blipFill>
        <p:spPr>
          <a:xfrm>
            <a:off x="7115403" y="1381423"/>
            <a:ext cx="3550323" cy="4727608"/>
          </a:xfrm>
          <a:prstGeom prst="rect">
            <a:avLst/>
          </a:prstGeom>
        </p:spPr>
      </p:pic>
    </p:spTree>
    <p:extLst>
      <p:ext uri="{BB962C8B-B14F-4D97-AF65-F5344CB8AC3E}">
        <p14:creationId xmlns:p14="http://schemas.microsoft.com/office/powerpoint/2010/main" val="3089247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AD968D-15D4-4A25-90E2-60ABAD3749A9}"/>
              </a:ext>
            </a:extLst>
          </p:cNvPr>
          <p:cNvPicPr>
            <a:picLocks noChangeAspect="1"/>
          </p:cNvPicPr>
          <p:nvPr/>
        </p:nvPicPr>
        <p:blipFill>
          <a:blip r:embed="rId3"/>
          <a:stretch>
            <a:fillRect/>
          </a:stretch>
        </p:blipFill>
        <p:spPr>
          <a:xfrm>
            <a:off x="2772544" y="1350544"/>
            <a:ext cx="6646913" cy="4985185"/>
          </a:xfrm>
          <a:prstGeom prst="rect">
            <a:avLst/>
          </a:prstGeom>
        </p:spPr>
      </p:pic>
      <p:sp>
        <p:nvSpPr>
          <p:cNvPr id="4" name="Title 1">
            <a:extLst>
              <a:ext uri="{FF2B5EF4-FFF2-40B4-BE49-F238E27FC236}">
                <a16:creationId xmlns:a16="http://schemas.microsoft.com/office/drawing/2014/main" id="{C2853E88-291A-4D2B-BB99-2C10233F67A6}"/>
              </a:ext>
            </a:extLst>
          </p:cNvPr>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HOUSING FOR ALL</a:t>
            </a:r>
          </a:p>
        </p:txBody>
      </p:sp>
    </p:spTree>
    <p:extLst>
      <p:ext uri="{BB962C8B-B14F-4D97-AF65-F5344CB8AC3E}">
        <p14:creationId xmlns:p14="http://schemas.microsoft.com/office/powerpoint/2010/main" val="220482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12B2-13A2-4648-9FBB-E666DC1F18C5}"/>
              </a:ext>
            </a:extLst>
          </p:cNvPr>
          <p:cNvPicPr>
            <a:picLocks noChangeAspect="1"/>
          </p:cNvPicPr>
          <p:nvPr/>
        </p:nvPicPr>
        <p:blipFill>
          <a:blip r:embed="rId3"/>
          <a:stretch>
            <a:fillRect/>
          </a:stretch>
        </p:blipFill>
        <p:spPr>
          <a:xfrm>
            <a:off x="4389587" y="1518122"/>
            <a:ext cx="3412825" cy="5045241"/>
          </a:xfrm>
          <a:prstGeom prst="rect">
            <a:avLst/>
          </a:prstGeom>
        </p:spPr>
      </p:pic>
      <p:sp>
        <p:nvSpPr>
          <p:cNvPr id="3" name="TextBox 2">
            <a:extLst>
              <a:ext uri="{FF2B5EF4-FFF2-40B4-BE49-F238E27FC236}">
                <a16:creationId xmlns:a16="http://schemas.microsoft.com/office/drawing/2014/main" id="{9C5482F5-A511-4AD4-A104-1FCCBA589808}"/>
              </a:ext>
            </a:extLst>
          </p:cNvPr>
          <p:cNvSpPr txBox="1"/>
          <p:nvPr/>
        </p:nvSpPr>
        <p:spPr>
          <a:xfrm>
            <a:off x="3192379" y="433137"/>
            <a:ext cx="444802" cy="369332"/>
          </a:xfrm>
          <a:prstGeom prst="rect">
            <a:avLst/>
          </a:prstGeom>
          <a:noFill/>
        </p:spPr>
        <p:txBody>
          <a:bodyPr wrap="none" rtlCol="0">
            <a:spAutoFit/>
          </a:bodyPr>
          <a:lstStyle/>
          <a:p>
            <a:r>
              <a:rPr lang="en-US" dirty="0"/>
              <a:t>Ac</a:t>
            </a:r>
          </a:p>
        </p:txBody>
      </p:sp>
      <p:sp>
        <p:nvSpPr>
          <p:cNvPr id="6" name="Title 1">
            <a:extLst>
              <a:ext uri="{FF2B5EF4-FFF2-40B4-BE49-F238E27FC236}">
                <a16:creationId xmlns:a16="http://schemas.microsoft.com/office/drawing/2014/main" id="{3EDBD91B-0BFD-42A3-8CB4-6B9B02E72C12}"/>
              </a:ext>
            </a:extLst>
          </p:cNvPr>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SYMBOLS FOR ALL</a:t>
            </a:r>
          </a:p>
        </p:txBody>
      </p:sp>
    </p:spTree>
    <p:extLst>
      <p:ext uri="{BB962C8B-B14F-4D97-AF65-F5344CB8AC3E}">
        <p14:creationId xmlns:p14="http://schemas.microsoft.com/office/powerpoint/2010/main" val="3980534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A240D3-2485-4958-9982-5CA8FB6EAB55}"/>
              </a:ext>
            </a:extLst>
          </p:cNvPr>
          <p:cNvSpPr/>
          <p:nvPr/>
        </p:nvSpPr>
        <p:spPr>
          <a:xfrm>
            <a:off x="190500" y="239674"/>
            <a:ext cx="7985904" cy="1015663"/>
          </a:xfrm>
          <a:prstGeom prst="rect">
            <a:avLst/>
          </a:prstGeom>
        </p:spPr>
        <p:txBody>
          <a:bodyPr wrap="none">
            <a:spAutoFit/>
          </a:bodyPr>
          <a:lstStyle/>
          <a:p>
            <a:pPr lvl="0"/>
            <a:r>
              <a:rPr lang="en-US" sz="6000" dirty="0">
                <a:solidFill>
                  <a:schemeClr val="bg1"/>
                </a:solidFill>
                <a:latin typeface="+mj-lt"/>
              </a:rPr>
              <a:t>ENVIRONMENTAL EQUITY</a:t>
            </a:r>
          </a:p>
        </p:txBody>
      </p:sp>
      <p:pic>
        <p:nvPicPr>
          <p:cNvPr id="4" name="Picture 3">
            <a:extLst>
              <a:ext uri="{FF2B5EF4-FFF2-40B4-BE49-F238E27FC236}">
                <a16:creationId xmlns:a16="http://schemas.microsoft.com/office/drawing/2014/main" id="{DE06FE37-DCB2-485E-8BBA-352C89ED5344}"/>
              </a:ext>
            </a:extLst>
          </p:cNvPr>
          <p:cNvPicPr>
            <a:picLocks noChangeAspect="1"/>
          </p:cNvPicPr>
          <p:nvPr/>
        </p:nvPicPr>
        <p:blipFill>
          <a:blip r:embed="rId3"/>
          <a:stretch>
            <a:fillRect/>
          </a:stretch>
        </p:blipFill>
        <p:spPr>
          <a:xfrm>
            <a:off x="190500" y="1312901"/>
            <a:ext cx="11811000" cy="5305425"/>
          </a:xfrm>
          <a:prstGeom prst="rect">
            <a:avLst/>
          </a:prstGeom>
        </p:spPr>
      </p:pic>
    </p:spTree>
    <p:extLst>
      <p:ext uri="{BB962C8B-B14F-4D97-AF65-F5344CB8AC3E}">
        <p14:creationId xmlns:p14="http://schemas.microsoft.com/office/powerpoint/2010/main" val="70364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6059A-9AD0-44B0-8FC3-1265CAC04C13}"/>
              </a:ext>
            </a:extLst>
          </p:cNvPr>
          <p:cNvPicPr>
            <a:picLocks noChangeAspect="1"/>
          </p:cNvPicPr>
          <p:nvPr/>
        </p:nvPicPr>
        <p:blipFill>
          <a:blip r:embed="rId3"/>
          <a:stretch>
            <a:fillRect/>
          </a:stretch>
        </p:blipFill>
        <p:spPr>
          <a:xfrm>
            <a:off x="1692860" y="1563755"/>
            <a:ext cx="3217210" cy="4812979"/>
          </a:xfrm>
          <a:prstGeom prst="rect">
            <a:avLst/>
          </a:prstGeom>
        </p:spPr>
      </p:pic>
      <p:pic>
        <p:nvPicPr>
          <p:cNvPr id="3" name="Picture 2">
            <a:extLst>
              <a:ext uri="{FF2B5EF4-FFF2-40B4-BE49-F238E27FC236}">
                <a16:creationId xmlns:a16="http://schemas.microsoft.com/office/drawing/2014/main" id="{9427866A-3670-4D91-A2F5-42A36A4885A0}"/>
              </a:ext>
            </a:extLst>
          </p:cNvPr>
          <p:cNvPicPr>
            <a:picLocks noChangeAspect="1"/>
          </p:cNvPicPr>
          <p:nvPr/>
        </p:nvPicPr>
        <p:blipFill>
          <a:blip r:embed="rId4"/>
          <a:stretch>
            <a:fillRect/>
          </a:stretch>
        </p:blipFill>
        <p:spPr>
          <a:xfrm>
            <a:off x="6096000" y="1563755"/>
            <a:ext cx="3357053" cy="4812980"/>
          </a:xfrm>
          <a:prstGeom prst="rect">
            <a:avLst/>
          </a:prstGeom>
        </p:spPr>
      </p:pic>
      <p:sp>
        <p:nvSpPr>
          <p:cNvPr id="5" name="Title 1">
            <a:extLst>
              <a:ext uri="{FF2B5EF4-FFF2-40B4-BE49-F238E27FC236}">
                <a16:creationId xmlns:a16="http://schemas.microsoft.com/office/drawing/2014/main" id="{370DB1E9-9B71-44AB-926F-C2677BCF44C3}"/>
              </a:ext>
            </a:extLst>
          </p:cNvPr>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FASHION FOR ALL</a:t>
            </a:r>
          </a:p>
        </p:txBody>
      </p:sp>
    </p:spTree>
    <p:extLst>
      <p:ext uri="{BB962C8B-B14F-4D97-AF65-F5344CB8AC3E}">
        <p14:creationId xmlns:p14="http://schemas.microsoft.com/office/powerpoint/2010/main" val="242773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7FA3B-E1D1-46C5-88A0-55787AD255F4}"/>
              </a:ext>
            </a:extLst>
          </p:cNvPr>
          <p:cNvPicPr>
            <a:picLocks noChangeAspect="1"/>
          </p:cNvPicPr>
          <p:nvPr/>
        </p:nvPicPr>
        <p:blipFill>
          <a:blip r:embed="rId3"/>
          <a:stretch>
            <a:fillRect/>
          </a:stretch>
        </p:blipFill>
        <p:spPr>
          <a:xfrm>
            <a:off x="519555" y="1541844"/>
            <a:ext cx="7289706" cy="4100459"/>
          </a:xfrm>
          <a:prstGeom prst="rect">
            <a:avLst/>
          </a:prstGeom>
        </p:spPr>
      </p:pic>
      <p:pic>
        <p:nvPicPr>
          <p:cNvPr id="4" name="Picture 3">
            <a:extLst>
              <a:ext uri="{FF2B5EF4-FFF2-40B4-BE49-F238E27FC236}">
                <a16:creationId xmlns:a16="http://schemas.microsoft.com/office/drawing/2014/main" id="{DFFD545C-A5C5-4DE1-BC06-F8655FC387AC}"/>
              </a:ext>
            </a:extLst>
          </p:cNvPr>
          <p:cNvPicPr>
            <a:picLocks noChangeAspect="1"/>
          </p:cNvPicPr>
          <p:nvPr/>
        </p:nvPicPr>
        <p:blipFill>
          <a:blip r:embed="rId4"/>
          <a:stretch>
            <a:fillRect/>
          </a:stretch>
        </p:blipFill>
        <p:spPr>
          <a:xfrm>
            <a:off x="7809261" y="1381423"/>
            <a:ext cx="2840586" cy="4260880"/>
          </a:xfrm>
          <a:prstGeom prst="rect">
            <a:avLst/>
          </a:prstGeom>
        </p:spPr>
      </p:pic>
      <p:sp>
        <p:nvSpPr>
          <p:cNvPr id="7" name="Rectangle 6">
            <a:extLst>
              <a:ext uri="{FF2B5EF4-FFF2-40B4-BE49-F238E27FC236}">
                <a16:creationId xmlns:a16="http://schemas.microsoft.com/office/drawing/2014/main" id="{B2E4105A-3688-447B-93CD-EF823873A3AD}"/>
              </a:ext>
            </a:extLst>
          </p:cNvPr>
          <p:cNvSpPr/>
          <p:nvPr/>
        </p:nvSpPr>
        <p:spPr>
          <a:xfrm>
            <a:off x="743762" y="5987534"/>
            <a:ext cx="1060355" cy="369332"/>
          </a:xfrm>
          <a:prstGeom prst="rect">
            <a:avLst/>
          </a:prstGeom>
        </p:spPr>
        <p:txBody>
          <a:bodyPr wrap="none">
            <a:spAutoFit/>
          </a:bodyPr>
          <a:lstStyle/>
          <a:p>
            <a:r>
              <a:rPr lang="en-US" dirty="0"/>
              <a:t> FOR ALL</a:t>
            </a:r>
          </a:p>
        </p:txBody>
      </p:sp>
      <p:sp>
        <p:nvSpPr>
          <p:cNvPr id="9" name="Title 1">
            <a:extLst>
              <a:ext uri="{FF2B5EF4-FFF2-40B4-BE49-F238E27FC236}">
                <a16:creationId xmlns:a16="http://schemas.microsoft.com/office/drawing/2014/main" id="{0C082320-9A7C-4020-BA43-68E6049C94DF}"/>
              </a:ext>
            </a:extLst>
          </p:cNvPr>
          <p:cNvSpPr txBox="1">
            <a:spLocks/>
          </p:cNvSpPr>
          <p:nvPr/>
        </p:nvSpPr>
        <p:spPr>
          <a:xfrm>
            <a:off x="365760" y="36576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dirty="0"/>
              <a:t>SPORTS FOR ALL</a:t>
            </a:r>
          </a:p>
        </p:txBody>
      </p:sp>
    </p:spTree>
    <p:extLst>
      <p:ext uri="{BB962C8B-B14F-4D97-AF65-F5344CB8AC3E}">
        <p14:creationId xmlns:p14="http://schemas.microsoft.com/office/powerpoint/2010/main" val="34918467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7561AA"/>
      </a:accent1>
      <a:accent2>
        <a:srgbClr val="F26D31"/>
      </a:accent2>
      <a:accent3>
        <a:srgbClr val="0B6DB6"/>
      </a:accent3>
      <a:accent4>
        <a:srgbClr val="54B847"/>
      </a:accent4>
      <a:accent5>
        <a:srgbClr val="EE529D"/>
      </a:accent5>
      <a:accent6>
        <a:srgbClr val="FDDD2E"/>
      </a:accent6>
      <a:hlink>
        <a:srgbClr val="5F5F5F"/>
      </a:hlink>
      <a:folHlink>
        <a:srgbClr val="919191"/>
      </a:folHlink>
    </a:clrScheme>
    <a:fontScheme name="Cooper Hewitt">
      <a:majorFont>
        <a:latin typeface="Coo Hew Display"/>
        <a:ea typeface=""/>
        <a:cs typeface=""/>
      </a:majorFont>
      <a:minorFont>
        <a:latin typeface="Coo H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L_Show_1.potm" id="{195A7AAF-0BCA-4161-9908-9DC6F5021BB1}" vid="{4786AEAA-FB64-4C0E-88AF-2DA0B11E07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8861</TotalTime>
  <Words>1039</Words>
  <Application>Microsoft Office PowerPoint</Application>
  <PresentationFormat>Widescreen</PresentationFormat>
  <Paragraphs>84</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Coo Hew</vt:lpstr>
      <vt:lpstr>Coo Hew Display</vt:lpstr>
      <vt:lpstr>CooperHewitt</vt:lpstr>
      <vt:lpstr>Office Theme</vt:lpstr>
      <vt:lpstr>2020 NATIONAL HIGH SCHOOL DESIGN COMPETITION  LESSON 2: INCLUSIVE DESIGN</vt:lpstr>
      <vt:lpstr>WHAT MAKES DESIGN INCLUSIVE?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Design Obstacles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EDUCATOR TRAINING 2018</dc:title>
  <dc:creator>Johnson, Halima</dc:creator>
  <cp:lastModifiedBy>Giannopoulos, Vassiliki</cp:lastModifiedBy>
  <cp:revision>168</cp:revision>
  <cp:lastPrinted>2018-11-16T20:15:09Z</cp:lastPrinted>
  <dcterms:created xsi:type="dcterms:W3CDTF">2018-05-16T14:39:30Z</dcterms:created>
  <dcterms:modified xsi:type="dcterms:W3CDTF">2020-01-10T16:23:02Z</dcterms:modified>
</cp:coreProperties>
</file>