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25" r:id="rId3"/>
    <p:sldId id="326" r:id="rId4"/>
    <p:sldId id="322" r:id="rId5"/>
    <p:sldId id="318" r:id="rId6"/>
    <p:sldId id="323" r:id="rId7"/>
    <p:sldId id="324" r:id="rId8"/>
    <p:sldId id="321" r:id="rId9"/>
    <p:sldId id="299" r:id="rId10"/>
    <p:sldId id="297" r:id="rId11"/>
    <p:sldId id="307" r:id="rId12"/>
    <p:sldId id="308" r:id="rId13"/>
    <p:sldId id="309" r:id="rId14"/>
    <p:sldId id="310" r:id="rId15"/>
    <p:sldId id="311" r:id="rId16"/>
    <p:sldId id="312" r:id="rId17"/>
    <p:sldId id="316" r:id="rId18"/>
    <p:sldId id="327" r:id="rId19"/>
    <p:sldId id="315" r:id="rId20"/>
  </p:sldIdLst>
  <p:sldSz cx="12192000" cy="6858000"/>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DA1F4C5-B9EE-40E6-8E33-60EDF66B2718}">
          <p14:sldIdLst>
            <p14:sldId id="256"/>
          </p14:sldIdLst>
        </p14:section>
        <p14:section name="What is Design" id="{11E9B4B8-D63F-43E9-9DC8-2839FBFED4EF}">
          <p14:sldIdLst>
            <p14:sldId id="325"/>
            <p14:sldId id="326"/>
            <p14:sldId id="322"/>
            <p14:sldId id="318"/>
            <p14:sldId id="323"/>
            <p14:sldId id="324"/>
            <p14:sldId id="321"/>
            <p14:sldId id="299"/>
          </p14:sldIdLst>
        </p14:section>
        <p14:section name="What is Design: Case Study" id="{7CABD9B1-5BB3-4D33-BFEB-D4C67CD6C133}">
          <p14:sldIdLst>
            <p14:sldId id="297"/>
            <p14:sldId id="307"/>
            <p14:sldId id="308"/>
            <p14:sldId id="309"/>
            <p14:sldId id="310"/>
            <p14:sldId id="311"/>
            <p14:sldId id="312"/>
          </p14:sldIdLst>
        </p14:section>
        <p14:section name="Activity" id="{278EF054-4126-48D2-93C9-8BA97EB7DBE4}">
          <p14:sldIdLst>
            <p14:sldId id="316"/>
            <p14:sldId id="327"/>
            <p14:sldId id="315"/>
          </p14:sldIdLst>
        </p14:section>
      </p14:sectionLst>
    </p:ext>
    <p:ext uri="{EFAFB233-063F-42B5-8137-9DF3F51BA10A}">
      <p15:sldGuideLst xmlns:p15="http://schemas.microsoft.com/office/powerpoint/2012/main">
        <p15:guide id="1" orient="horz" pos="216" userDrawn="1">
          <p15:clr>
            <a:srgbClr val="A4A3A4"/>
          </p15:clr>
        </p15:guide>
        <p15:guide id="2" pos="2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nopoulos, Vassiliki" initials="GV" lastIdx="1" clrIdx="0">
    <p:extLst>
      <p:ext uri="{19B8F6BF-5375-455C-9EA6-DF929625EA0E}">
        <p15:presenceInfo xmlns:p15="http://schemas.microsoft.com/office/powerpoint/2012/main" userId="S::GiannopoulosV@SI.EDU::4eeb0ffb-344e-4b84-9843-eb1446cdbf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599" autoAdjust="0"/>
  </p:normalViewPr>
  <p:slideViewPr>
    <p:cSldViewPr snapToGrid="0" showGuides="1">
      <p:cViewPr varScale="1">
        <p:scale>
          <a:sx n="82" d="100"/>
          <a:sy n="82" d="100"/>
        </p:scale>
        <p:origin x="240" y="90"/>
      </p:cViewPr>
      <p:guideLst>
        <p:guide orient="horz" pos="216"/>
        <p:guide pos="240"/>
      </p:guideLst>
    </p:cSldViewPr>
  </p:slideViewPr>
  <p:notesTextViewPr>
    <p:cViewPr>
      <p:scale>
        <a:sx n="1" d="1"/>
        <a:sy n="1" d="1"/>
      </p:scale>
      <p:origin x="0" y="0"/>
    </p:cViewPr>
  </p:notesTextViewPr>
  <p:notesViewPr>
    <p:cSldViewPr snapToGrid="0" showGuides="1">
      <p:cViewPr varScale="1">
        <p:scale>
          <a:sx n="85" d="100"/>
          <a:sy n="85" d="100"/>
        </p:scale>
        <p:origin x="29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2372"/>
          </a:xfrm>
          <a:prstGeom prst="rect">
            <a:avLst/>
          </a:prstGeom>
        </p:spPr>
        <p:txBody>
          <a:bodyPr vert="horz" lIns="91440" tIns="45720" rIns="91440" bIns="45720" rtlCol="0"/>
          <a:lstStyle>
            <a:lvl1pPr algn="r">
              <a:defRPr sz="1200"/>
            </a:lvl1pPr>
          </a:lstStyle>
          <a:p>
            <a:fld id="{B3D5BAC0-9BDB-48EE-A1C1-EE99A234D5DC}" type="datetimeFigureOut">
              <a:rPr lang="en-US" smtClean="0"/>
              <a:t>1/10/2020</a:t>
            </a:fld>
            <a:endParaRPr lang="en-US" dirty="0"/>
          </a:p>
        </p:txBody>
      </p:sp>
      <p:sp>
        <p:nvSpPr>
          <p:cNvPr id="4" name="Footer Placeholder 3"/>
          <p:cNvSpPr>
            <a:spLocks noGrp="1"/>
          </p:cNvSpPr>
          <p:nvPr>
            <p:ph type="ftr" sz="quarter" idx="2"/>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53067"/>
            <a:ext cx="2971800" cy="462371"/>
          </a:xfrm>
          <a:prstGeom prst="rect">
            <a:avLst/>
          </a:prstGeom>
        </p:spPr>
        <p:txBody>
          <a:bodyPr vert="horz" lIns="91440" tIns="45720" rIns="91440" bIns="45720" rtlCol="0" anchor="b"/>
          <a:lstStyle>
            <a:lvl1pPr algn="r">
              <a:defRPr sz="1200"/>
            </a:lvl1pPr>
          </a:lstStyle>
          <a:p>
            <a:fld id="{207672BF-70FF-48A7-9908-539DE3A31DAA}" type="slidenum">
              <a:rPr lang="en-US" smtClean="0"/>
              <a:t>‹#›</a:t>
            </a:fld>
            <a:endParaRPr lang="en-US" dirty="0"/>
          </a:p>
        </p:txBody>
      </p:sp>
    </p:spTree>
    <p:extLst>
      <p:ext uri="{BB962C8B-B14F-4D97-AF65-F5344CB8AC3E}">
        <p14:creationId xmlns:p14="http://schemas.microsoft.com/office/powerpoint/2010/main" val="263261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2372"/>
          </a:xfrm>
          <a:prstGeom prst="rect">
            <a:avLst/>
          </a:prstGeom>
        </p:spPr>
        <p:txBody>
          <a:bodyPr vert="horz" lIns="91440" tIns="45720" rIns="91440" bIns="45720" rtlCol="0"/>
          <a:lstStyle>
            <a:lvl1pPr algn="r">
              <a:defRPr sz="1200"/>
            </a:lvl1pPr>
          </a:lstStyle>
          <a:p>
            <a:fld id="{3E6ED67B-CECE-4E73-957A-BF6B513BFB1C}" type="datetimeFigureOut">
              <a:rPr lang="en-US" smtClean="0"/>
              <a:t>1/10/2020</a:t>
            </a:fld>
            <a:endParaRPr lang="en-US" dirty="0"/>
          </a:p>
        </p:txBody>
      </p:sp>
      <p:sp>
        <p:nvSpPr>
          <p:cNvPr id="4" name="Slide Image Placeholder 3"/>
          <p:cNvSpPr>
            <a:spLocks noGrp="1" noRot="1" noChangeAspect="1"/>
          </p:cNvSpPr>
          <p:nvPr>
            <p:ph type="sldImg" idx="2"/>
          </p:nvPr>
        </p:nvSpPr>
        <p:spPr>
          <a:xfrm>
            <a:off x="665163" y="1152525"/>
            <a:ext cx="5527675" cy="3109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34929"/>
            <a:ext cx="5486400" cy="362857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53067"/>
            <a:ext cx="2971800" cy="462371"/>
          </a:xfrm>
          <a:prstGeom prst="rect">
            <a:avLst/>
          </a:prstGeom>
        </p:spPr>
        <p:txBody>
          <a:bodyPr vert="horz" lIns="91440" tIns="45720" rIns="91440" bIns="45720" rtlCol="0" anchor="b"/>
          <a:lstStyle>
            <a:lvl1pPr algn="r">
              <a:defRPr sz="1200"/>
            </a:lvl1pPr>
          </a:lstStyle>
          <a:p>
            <a:fld id="{52080A30-1857-44F3-8221-ABA13A767B8F}" type="slidenum">
              <a:rPr lang="en-US" smtClean="0"/>
              <a:t>‹#›</a:t>
            </a:fld>
            <a:endParaRPr lang="en-US" dirty="0"/>
          </a:p>
        </p:txBody>
      </p:sp>
    </p:spTree>
    <p:extLst>
      <p:ext uri="{BB962C8B-B14F-4D97-AF65-F5344CB8AC3E}">
        <p14:creationId xmlns:p14="http://schemas.microsoft.com/office/powerpoint/2010/main" val="284750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ytimes.com/2015/11/08/style/transgender-restroom-all-gender.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prhw.tt/o/2Lp7zX/"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ollection.cooperhewitt.org/objects/1158792321/" TargetMode="External"/><Relationship Id="rId4" Type="http://schemas.openxmlformats.org/officeDocument/2006/relationships/hyperlink" Target="https://collection.cooperhewitt.org/objects/by-accession?accession_number=5846.1.201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“What is Design?” presentation to introduce students to the concept of design and explore the design process through a case study, facilitate conversation regarding the ways the steps of the design process support each other and how each step might happen multiple times within a project. </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a:t>
            </a:fld>
            <a:endParaRPr lang="en-US" dirty="0"/>
          </a:p>
        </p:txBody>
      </p:sp>
    </p:spTree>
    <p:extLst>
      <p:ext uri="{BB962C8B-B14F-4D97-AF65-F5344CB8AC3E}">
        <p14:creationId xmlns:p14="http://schemas.microsoft.com/office/powerpoint/2010/main" val="42580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Gain familiarity with the design process</a:t>
            </a:r>
          </a:p>
          <a:p>
            <a:pPr marL="342900" indent="-342900">
              <a:buFont typeface="Arial" panose="020B0604020202020204" pitchFamily="34" charset="0"/>
              <a:buChar char="•"/>
            </a:pPr>
            <a:r>
              <a:rPr lang="en-US" dirty="0"/>
              <a:t>Understand what the steps of the design process might look like in application </a:t>
            </a:r>
          </a:p>
          <a:p>
            <a:pPr marL="342900" indent="-342900">
              <a:buFont typeface="Arial" panose="020B0604020202020204" pitchFamily="34" charset="0"/>
              <a:buChar char="•"/>
            </a:pPr>
            <a:r>
              <a:rPr lang="en-US" dirty="0"/>
              <a:t>Connect design objects to the design process</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10</a:t>
            </a:fld>
            <a:endParaRPr lang="en-US" dirty="0"/>
          </a:p>
        </p:txBody>
      </p:sp>
    </p:spTree>
    <p:extLst>
      <p:ext uri="{BB962C8B-B14F-4D97-AF65-F5344CB8AC3E}">
        <p14:creationId xmlns:p14="http://schemas.microsoft.com/office/powerpoint/2010/main" val="220165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oo Hew" pitchFamily="2" charset="0"/>
                <a:ea typeface="Calibri" panose="020F0502020204030204" pitchFamily="34" charset="0"/>
                <a:cs typeface="Arial" panose="020B0604020202020204" pitchFamily="34" charset="0"/>
              </a:rPr>
              <a:t>In the mid-20</a:t>
            </a:r>
            <a:r>
              <a:rPr lang="en-US" sz="1200" baseline="30000" dirty="0">
                <a:effectLst/>
                <a:latin typeface="Coo Hew" pitchFamily="2" charset="0"/>
                <a:ea typeface="Calibri" panose="020F0502020204030204" pitchFamily="34" charset="0"/>
                <a:cs typeface="Arial" panose="020B0604020202020204" pitchFamily="34" charset="0"/>
              </a:rPr>
              <a:t>th</a:t>
            </a:r>
            <a:r>
              <a:rPr lang="en-US" sz="1200" dirty="0">
                <a:effectLst/>
                <a:latin typeface="Coo Hew" pitchFamily="2" charset="0"/>
                <a:ea typeface="Calibri" panose="020F0502020204030204" pitchFamily="34" charset="0"/>
                <a:cs typeface="Arial" panose="020B0604020202020204" pitchFamily="34" charset="0"/>
              </a:rPr>
              <a:t> century, graphic designers created a collection of universal non-verbal symbols for use in public spaces such as airports, libraries, and train stations. These symbols are still in constant use, but the male and female figures do not acknowledge all, and designers all over the world are working to create a more inclusive symbolic language. </a:t>
            </a:r>
            <a:endParaRPr lang="en-US" sz="1200" dirty="0"/>
          </a:p>
          <a:p>
            <a:endParaRPr lang="en-US" sz="1200" b="1" dirty="0"/>
          </a:p>
          <a:p>
            <a:r>
              <a:rPr lang="en-US" sz="1200" b="1" dirty="0"/>
              <a:t>Strategic  mindset</a:t>
            </a:r>
          </a:p>
          <a:p>
            <a:r>
              <a:rPr lang="en-US" sz="1200" dirty="0"/>
              <a:t>Identify the problem</a:t>
            </a:r>
          </a:p>
          <a:p>
            <a:r>
              <a:rPr lang="en-US" sz="1200" dirty="0"/>
              <a:t>Frame the problem</a:t>
            </a:r>
          </a:p>
          <a:p>
            <a:r>
              <a:rPr lang="en-US" sz="1200" dirty="0"/>
              <a:t>Adjust scope</a:t>
            </a:r>
          </a:p>
          <a:p>
            <a:r>
              <a:rPr lang="en-US" sz="1200" dirty="0"/>
              <a:t>Identify stakeholders</a:t>
            </a:r>
          </a:p>
          <a:p>
            <a:endParaRPr lang="en-US" sz="1200" dirty="0"/>
          </a:p>
          <a:p>
            <a:r>
              <a:rPr lang="en-US" sz="1200" dirty="0"/>
              <a:t>Source: </a:t>
            </a:r>
          </a:p>
          <a:p>
            <a:r>
              <a:rPr lang="en-US" sz="1200" dirty="0"/>
              <a:t>AIGA Symbol Signs (www.aiga.org/symbol-signs)</a:t>
            </a:r>
          </a:p>
        </p:txBody>
      </p:sp>
      <p:sp>
        <p:nvSpPr>
          <p:cNvPr id="4" name="Slide Number Placeholder 3"/>
          <p:cNvSpPr>
            <a:spLocks noGrp="1"/>
          </p:cNvSpPr>
          <p:nvPr>
            <p:ph type="sldNum" sz="quarter" idx="10"/>
          </p:nvPr>
        </p:nvSpPr>
        <p:spPr/>
        <p:txBody>
          <a:bodyPr/>
          <a:lstStyle/>
          <a:p>
            <a:fld id="{52080A30-1857-44F3-8221-ABA13A767B8F}" type="slidenum">
              <a:rPr lang="en-US" smtClean="0"/>
              <a:t>11</a:t>
            </a:fld>
            <a:endParaRPr lang="en-US" dirty="0"/>
          </a:p>
        </p:txBody>
      </p:sp>
    </p:spTree>
    <p:extLst>
      <p:ext uri="{BB962C8B-B14F-4D97-AF65-F5344CB8AC3E}">
        <p14:creationId xmlns:p14="http://schemas.microsoft.com/office/powerpoint/2010/main" val="56144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Recently, designers have responded to the growing interest worldwide in increasing inclusivity by acknowledging user groups left out of previous symbol systems. Bathrooms are one of the most common and important public spaces worldwide, and a gender-neutral bathroom symbol is needed. This user identity diagram, developed as part of </a:t>
            </a:r>
            <a:r>
              <a:rPr lang="en-US" sz="1200" kern="1200" dirty="0" err="1">
                <a:solidFill>
                  <a:schemeClr val="tx1"/>
                </a:solidFill>
                <a:effectLst/>
                <a:latin typeface="+mn-lt"/>
                <a:ea typeface="+mn-ea"/>
                <a:cs typeface="+mn-cs"/>
              </a:rPr>
              <a:t>Stalled.Online’s</a:t>
            </a:r>
            <a:r>
              <a:rPr lang="en-US" sz="1200" kern="1200" dirty="0">
                <a:solidFill>
                  <a:schemeClr val="tx1"/>
                </a:solidFill>
                <a:effectLst/>
                <a:latin typeface="+mn-lt"/>
                <a:ea typeface="+mn-ea"/>
                <a:cs typeface="+mn-cs"/>
              </a:rPr>
              <a:t> all gender bathroom design research, maps some of the many user considerations necessary to inclusive bathroom design.</a:t>
            </a:r>
          </a:p>
          <a:p>
            <a:endParaRPr lang="en-US" sz="1200" kern="1200" dirty="0">
              <a:solidFill>
                <a:schemeClr val="tx1"/>
              </a:solidFill>
              <a:effectLst/>
              <a:latin typeface="+mn-lt"/>
              <a:ea typeface="+mn-ea"/>
              <a:cs typeface="+mn-cs"/>
            </a:endParaRPr>
          </a:p>
          <a:p>
            <a:r>
              <a:rPr lang="en-US" sz="1200" b="1" dirty="0"/>
              <a:t>Inquisitive mindset</a:t>
            </a:r>
          </a:p>
          <a:p>
            <a:r>
              <a:rPr lang="en-US" sz="1200" dirty="0"/>
              <a:t>Understand the user</a:t>
            </a:r>
          </a:p>
          <a:p>
            <a:r>
              <a:rPr lang="en-US" sz="1200" dirty="0"/>
              <a:t>Learn from all stakeholders</a:t>
            </a:r>
          </a:p>
          <a:p>
            <a:r>
              <a:rPr lang="en-US" sz="1200" dirty="0"/>
              <a:t>Map different viewpoints</a:t>
            </a:r>
          </a:p>
          <a:p>
            <a:r>
              <a:rPr lang="en-US" sz="1200" dirty="0"/>
              <a:t>Challenge assumptions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r>
              <a:rPr lang="en-US" sz="1200" kern="1200" dirty="0" err="1">
                <a:solidFill>
                  <a:schemeClr val="tx1"/>
                </a:solidFill>
                <a:effectLst/>
                <a:latin typeface="+mn-lt"/>
                <a:ea typeface="+mn-ea"/>
                <a:cs typeface="+mn-cs"/>
              </a:rPr>
              <a:t>Stalled.online</a:t>
            </a:r>
            <a:r>
              <a:rPr lang="en-US" sz="1200" kern="1200" dirty="0">
                <a:solidFill>
                  <a:schemeClr val="tx1"/>
                </a:solidFill>
                <a:effectLst/>
                <a:latin typeface="+mn-lt"/>
                <a:ea typeface="+mn-ea"/>
                <a:cs typeface="+mn-cs"/>
              </a:rPr>
              <a:t> (www.stalled.online)</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12</a:t>
            </a:fld>
            <a:endParaRPr lang="en-US" dirty="0"/>
          </a:p>
        </p:txBody>
      </p:sp>
    </p:spTree>
    <p:extLst>
      <p:ext uri="{BB962C8B-B14F-4D97-AF65-F5344CB8AC3E}">
        <p14:creationId xmlns:p14="http://schemas.microsoft.com/office/powerpoint/2010/main" val="1609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designers and users have brainstormed diverse proposals to solve the problem of an inclusive, gender neutral bathroom symbol. This restroom sign at the Whitney Museum in New York City has no symbols, and uses English language (including Braille) to communicate.</a:t>
            </a:r>
          </a:p>
          <a:p>
            <a:endParaRPr lang="en-US" sz="1200" kern="1200" dirty="0">
              <a:solidFill>
                <a:schemeClr val="tx1"/>
              </a:solidFill>
              <a:effectLst/>
              <a:latin typeface="+mn-lt"/>
              <a:ea typeface="+mn-ea"/>
              <a:cs typeface="+mn-cs"/>
            </a:endParaRPr>
          </a:p>
          <a:p>
            <a:r>
              <a:rPr lang="en-US" sz="1200" b="1" dirty="0"/>
              <a:t>Prolific mindset</a:t>
            </a:r>
          </a:p>
          <a:p>
            <a:r>
              <a:rPr lang="en-US" sz="1200" dirty="0"/>
              <a:t>Defer judgement and encourage wild ideas</a:t>
            </a:r>
          </a:p>
          <a:p>
            <a:r>
              <a:rPr lang="en-US" sz="1200" dirty="0"/>
              <a:t>Record all ideas and be visual</a:t>
            </a:r>
          </a:p>
          <a:p>
            <a:r>
              <a:rPr lang="en-US" sz="1200" dirty="0"/>
              <a:t>Stay on topic and build on the ideas of others</a:t>
            </a:r>
          </a:p>
          <a:p>
            <a:r>
              <a:rPr lang="en-US" sz="1200" dirty="0"/>
              <a:t>Strive for quantity</a:t>
            </a:r>
          </a:p>
          <a:p>
            <a:endParaRPr lang="en-US" dirty="0"/>
          </a:p>
          <a:p>
            <a:r>
              <a:rPr lang="en-US" sz="1200" kern="1200" dirty="0">
                <a:solidFill>
                  <a:schemeClr val="tx1"/>
                </a:solidFill>
                <a:effectLst/>
                <a:latin typeface="+mn-lt"/>
                <a:ea typeface="+mn-ea"/>
                <a:cs typeface="+mn-cs"/>
              </a:rPr>
              <a:t>Source: </a:t>
            </a:r>
            <a:r>
              <a:rPr lang="en-US" dirty="0">
                <a:hlinkClick r:id="rId3"/>
              </a:rPr>
              <a:t>https://www.nytimes.com/2015/11/08/style/transgender-restroom-all-gender.html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13</a:t>
            </a:fld>
            <a:endParaRPr lang="en-US" dirty="0"/>
          </a:p>
        </p:txBody>
      </p:sp>
    </p:spTree>
    <p:extLst>
      <p:ext uri="{BB962C8B-B14F-4D97-AF65-F5344CB8AC3E}">
        <p14:creationId xmlns:p14="http://schemas.microsoft.com/office/powerpoint/2010/main" val="338912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Facing the challenge of producing minuscule mechanical devices, designers borrowed techniques from pop-up books, sandwiching sheets of laser-cut materials together into a thin, flat plate that folded up into the complete structure.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sz="1200" b="1" dirty="0"/>
              <a:t>Risk-taking mindset</a:t>
            </a:r>
          </a:p>
          <a:p>
            <a:r>
              <a:rPr lang="en-US" sz="1200" dirty="0"/>
              <a:t>Bring ideas to life</a:t>
            </a:r>
          </a:p>
          <a:p>
            <a:r>
              <a:rPr lang="en-US" sz="1200" dirty="0"/>
              <a:t>Fail to learn</a:t>
            </a:r>
          </a:p>
          <a:p>
            <a:r>
              <a:rPr lang="en-US" sz="1200" dirty="0"/>
              <a:t>Start rough and refine</a:t>
            </a:r>
          </a:p>
          <a:p>
            <a:r>
              <a:rPr lang="en-US" sz="1200" dirty="0"/>
              <a:t>Build with purpose</a:t>
            </a:r>
          </a:p>
          <a:p>
            <a:endParaRPr lang="en-US" sz="1200" dirty="0"/>
          </a:p>
          <a:p>
            <a:r>
              <a:rPr lang="en-US" sz="1200" dirty="0"/>
              <a:t>Source:</a:t>
            </a:r>
            <a:r>
              <a:rPr lang="en-US" sz="1200" baseline="0" dirty="0"/>
              <a:t> </a:t>
            </a:r>
          </a:p>
          <a:p>
            <a:r>
              <a:rPr lang="en-US" dirty="0"/>
              <a:t>Gaul, Chris. “We're Missing a Universal Restroom Symbol, and Here's Why It Matters.” Medium, Medium, 24 June 2019, medium.com/@</a:t>
            </a:r>
            <a:r>
              <a:rPr lang="en-US" dirty="0" err="1"/>
              <a:t>chrisgaul</a:t>
            </a:r>
            <a:r>
              <a:rPr lang="en-US" dirty="0"/>
              <a:t>/a-design-for-a-universal-restroom-symbol-bc5f9fd120b6</a:t>
            </a:r>
            <a:endParaRPr lang="en-US" sz="1200" dirty="0"/>
          </a:p>
        </p:txBody>
      </p:sp>
      <p:sp>
        <p:nvSpPr>
          <p:cNvPr id="4" name="Slide Number Placeholder 3"/>
          <p:cNvSpPr>
            <a:spLocks noGrp="1"/>
          </p:cNvSpPr>
          <p:nvPr>
            <p:ph type="sldNum" sz="quarter" idx="10"/>
          </p:nvPr>
        </p:nvSpPr>
        <p:spPr/>
        <p:txBody>
          <a:bodyPr/>
          <a:lstStyle/>
          <a:p>
            <a:fld id="{52080A30-1857-44F3-8221-ABA13A767B8F}" type="slidenum">
              <a:rPr lang="en-US" smtClean="0"/>
              <a:t>14</a:t>
            </a:fld>
            <a:endParaRPr lang="en-US" dirty="0"/>
          </a:p>
        </p:txBody>
      </p:sp>
    </p:spTree>
    <p:extLst>
      <p:ext uri="{BB962C8B-B14F-4D97-AF65-F5344CB8AC3E}">
        <p14:creationId xmlns:p14="http://schemas.microsoft.com/office/powerpoint/2010/main" val="32125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each prototype, designers tested and refined the structure, materials, and programming to improve the flight capabilities and controls, achieving a small and lightweight design that functioned like a bee.</a:t>
            </a:r>
            <a:r>
              <a:rPr lang="en-US" sz="1200" kern="1200" dirty="0">
                <a:solidFill>
                  <a:schemeClr val="tx1"/>
                </a:solidFill>
                <a:effectLst/>
                <a:latin typeface="+mn-lt"/>
                <a:ea typeface="+mn-ea"/>
                <a:cs typeface="+mn-cs"/>
              </a:rPr>
              <a:t> With each prototype, designers test and refine their icons in order to make them instantly recognizable and inclusive. A challenge has been to find symbols that can communicate cross-culturally. For example, the toilet symbol does not reflect the shape or structure of all toilets around the world, and communicates clearly to some users and not at all to others.</a:t>
            </a:r>
            <a:endParaRPr lang="en-US" sz="1200" b="0" i="0" u="none" strike="noStrike" kern="1200" baseline="0" dirty="0">
              <a:solidFill>
                <a:schemeClr val="tx1"/>
              </a:solidFill>
              <a:latin typeface="+mn-lt"/>
              <a:ea typeface="+mn-ea"/>
              <a:cs typeface="+mn-cs"/>
            </a:endParaRPr>
          </a:p>
          <a:p>
            <a:endParaRPr lang="en-US" dirty="0"/>
          </a:p>
          <a:p>
            <a:r>
              <a:rPr lang="en-US" sz="1200" b="1" dirty="0"/>
              <a:t>Analytical mindset</a:t>
            </a:r>
          </a:p>
          <a:p>
            <a:r>
              <a:rPr lang="en-US" sz="1200" dirty="0"/>
              <a:t>Evaluate choices</a:t>
            </a:r>
          </a:p>
          <a:p>
            <a:r>
              <a:rPr lang="en-US" sz="1200" dirty="0"/>
              <a:t>Establish clear criteria</a:t>
            </a:r>
          </a:p>
          <a:p>
            <a:r>
              <a:rPr lang="en-US" sz="1200" dirty="0"/>
              <a:t>Inform next steps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r>
              <a:rPr lang="en-US" sz="1200" b="0" i="0" kern="1200" dirty="0">
                <a:solidFill>
                  <a:schemeClr val="tx1"/>
                </a:solidFill>
                <a:effectLst/>
                <a:latin typeface="+mn-lt"/>
                <a:ea typeface="+mn-ea"/>
                <a:cs typeface="+mn-cs"/>
              </a:rPr>
              <a:t>Restroom symbols for signage in healthcare facilities (Designed for the Canadian Standards Association by </a:t>
            </a:r>
            <a:r>
              <a:rPr lang="en-US" sz="1200" b="0" i="0" kern="1200" dirty="0" err="1">
                <a:solidFill>
                  <a:schemeClr val="tx1"/>
                </a:solidFill>
                <a:effectLst/>
                <a:latin typeface="+mn-lt"/>
                <a:ea typeface="+mn-ea"/>
                <a:cs typeface="+mn-cs"/>
              </a:rPr>
              <a:t>Entro</a:t>
            </a:r>
            <a:r>
              <a:rPr lang="en-US" sz="1200" b="0" i="0" kern="1200" dirty="0">
                <a:solidFill>
                  <a:schemeClr val="tx1"/>
                </a:solidFill>
                <a:effectLst/>
                <a:latin typeface="+mn-lt"/>
                <a:ea typeface="+mn-ea"/>
                <a:cs typeface="+mn-cs"/>
              </a:rPr>
              <a:t>), in </a:t>
            </a:r>
            <a:r>
              <a:rPr lang="en-US" dirty="0"/>
              <a:t>Gaul, Chris. “We're Missing a Universal Restroom Symbol, and Here's Why It Matters.” Medium, Medium, 24 June 2019, medium.com/@</a:t>
            </a:r>
            <a:r>
              <a:rPr lang="en-US" dirty="0" err="1"/>
              <a:t>chrisgaul</a:t>
            </a:r>
            <a:r>
              <a:rPr lang="en-US" dirty="0"/>
              <a:t>/a-design-for-a-universal-restroom-symbol-bc5f9fd120b6</a:t>
            </a:r>
            <a:endParaRPr lang="en-US" sz="1200" dirty="0"/>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15</a:t>
            </a:fld>
            <a:endParaRPr lang="en-US" dirty="0"/>
          </a:p>
        </p:txBody>
      </p:sp>
    </p:spTree>
    <p:extLst>
      <p:ext uri="{BB962C8B-B14F-4D97-AF65-F5344CB8AC3E}">
        <p14:creationId xmlns:p14="http://schemas.microsoft.com/office/powerpoint/2010/main" val="178233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there is no universal symbol representing all-gender bathrooms, many places are currently using verbal and non-verbal signs to indicate all-gender inclusivity. Can you think of any solutions to this obstacle to inclusion?</a:t>
            </a:r>
          </a:p>
          <a:p>
            <a:endParaRPr lang="en-US" sz="1200" b="1" dirty="0"/>
          </a:p>
          <a:p>
            <a:r>
              <a:rPr lang="en-US" sz="1200" b="1" dirty="0"/>
              <a:t>Confident mindset</a:t>
            </a:r>
          </a:p>
          <a:p>
            <a:r>
              <a:rPr lang="en-US" sz="1200" dirty="0"/>
              <a:t>Share with users</a:t>
            </a:r>
          </a:p>
          <a:p>
            <a:r>
              <a:rPr lang="en-US" sz="1200" dirty="0"/>
              <a:t>Celebrate successes</a:t>
            </a:r>
          </a:p>
          <a:p>
            <a:r>
              <a:rPr lang="en-US" sz="1200" dirty="0"/>
              <a:t>Look for improvements</a:t>
            </a:r>
          </a:p>
          <a:p>
            <a:endParaRPr lang="en-US" dirty="0"/>
          </a:p>
          <a:p>
            <a:r>
              <a:rPr lang="en-US" dirty="0"/>
              <a:t>Source:</a:t>
            </a:r>
            <a:r>
              <a:rPr lang="en-US" baseline="0" dirty="0"/>
              <a:t> </a:t>
            </a:r>
          </a:p>
          <a:p>
            <a:r>
              <a:rPr lang="en-US" dirty="0"/>
              <a:t>Ball, Aimee Lee. “In All-Gender Restrooms, the Signs Reflect the Times.” The New York Times, The New York Times, 5 Nov. 2015, www.nytimes.com/2015/11/08/- style/transgender-restroom-all-gender.html</a:t>
            </a:r>
          </a:p>
        </p:txBody>
      </p:sp>
      <p:sp>
        <p:nvSpPr>
          <p:cNvPr id="4" name="Slide Number Placeholder 3"/>
          <p:cNvSpPr>
            <a:spLocks noGrp="1"/>
          </p:cNvSpPr>
          <p:nvPr>
            <p:ph type="sldNum" sz="quarter" idx="10"/>
          </p:nvPr>
        </p:nvSpPr>
        <p:spPr/>
        <p:txBody>
          <a:bodyPr/>
          <a:lstStyle/>
          <a:p>
            <a:fld id="{52080A30-1857-44F3-8221-ABA13A767B8F}" type="slidenum">
              <a:rPr lang="en-US" smtClean="0"/>
              <a:t>16</a:t>
            </a:fld>
            <a:endParaRPr lang="en-US" dirty="0"/>
          </a:p>
        </p:txBody>
      </p:sp>
    </p:spTree>
    <p:extLst>
      <p:ext uri="{BB962C8B-B14F-4D97-AF65-F5344CB8AC3E}">
        <p14:creationId xmlns:p14="http://schemas.microsoft.com/office/powerpoint/2010/main" val="107059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Designs are often unable to address every aspect of a challenge at once, so they narrow the focus of their challenge to provide clear objectives and manageable outcomes. </a:t>
            </a:r>
          </a:p>
          <a:p>
            <a:endParaRPr lang="en-US" baseline="0" dirty="0"/>
          </a:p>
        </p:txBody>
      </p:sp>
      <p:sp>
        <p:nvSpPr>
          <p:cNvPr id="4" name="Slide Number Placeholder 3"/>
          <p:cNvSpPr>
            <a:spLocks noGrp="1"/>
          </p:cNvSpPr>
          <p:nvPr>
            <p:ph type="sldNum" sz="quarter" idx="10"/>
          </p:nvPr>
        </p:nvSpPr>
        <p:spPr/>
        <p:txBody>
          <a:bodyPr/>
          <a:lstStyle/>
          <a:p>
            <a:fld id="{52080A30-1857-44F3-8221-ABA13A767B8F}" type="slidenum">
              <a:rPr lang="en-US" smtClean="0"/>
              <a:t>17</a:t>
            </a:fld>
            <a:endParaRPr lang="en-US" dirty="0"/>
          </a:p>
        </p:txBody>
      </p:sp>
    </p:spTree>
    <p:extLst>
      <p:ext uri="{BB962C8B-B14F-4D97-AF65-F5344CB8AC3E}">
        <p14:creationId xmlns:p14="http://schemas.microsoft.com/office/powerpoint/2010/main" val="324577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video will auto play on the next slide. If it does not, scroll over the slide to see the video control to play the video manually.</a:t>
            </a:r>
          </a:p>
        </p:txBody>
      </p:sp>
      <p:sp>
        <p:nvSpPr>
          <p:cNvPr id="4" name="Slide Number Placeholder 3"/>
          <p:cNvSpPr>
            <a:spLocks noGrp="1"/>
          </p:cNvSpPr>
          <p:nvPr>
            <p:ph type="sldNum" sz="quarter" idx="10"/>
          </p:nvPr>
        </p:nvSpPr>
        <p:spPr/>
        <p:txBody>
          <a:bodyPr/>
          <a:lstStyle/>
          <a:p>
            <a:fld id="{52080A30-1857-44F3-8221-ABA13A767B8F}" type="slidenum">
              <a:rPr lang="en-US" smtClean="0"/>
              <a:t>18</a:t>
            </a:fld>
            <a:endParaRPr lang="en-US" dirty="0"/>
          </a:p>
        </p:txBody>
      </p:sp>
    </p:spTree>
    <p:extLst>
      <p:ext uri="{BB962C8B-B14F-4D97-AF65-F5344CB8AC3E}">
        <p14:creationId xmlns:p14="http://schemas.microsoft.com/office/powerpoint/2010/main" val="396784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video will auto play. If it does not, scroll over the slide to see the video control to play the video manually.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19</a:t>
            </a:fld>
            <a:endParaRPr lang="en-US" dirty="0"/>
          </a:p>
        </p:txBody>
      </p:sp>
    </p:spTree>
    <p:extLst>
      <p:ext uri="{BB962C8B-B14F-4D97-AF65-F5344CB8AC3E}">
        <p14:creationId xmlns:p14="http://schemas.microsoft.com/office/powerpoint/2010/main" val="194931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class what they think </a:t>
            </a:r>
            <a:r>
              <a:rPr lang="en-US" dirty="0"/>
              <a:t>of when you hear the word “design?”</a:t>
            </a:r>
          </a:p>
        </p:txBody>
      </p:sp>
      <p:sp>
        <p:nvSpPr>
          <p:cNvPr id="4" name="Slide Number Placeholder 3"/>
          <p:cNvSpPr>
            <a:spLocks noGrp="1"/>
          </p:cNvSpPr>
          <p:nvPr>
            <p:ph type="sldNum" sz="quarter" idx="10"/>
          </p:nvPr>
        </p:nvSpPr>
        <p:spPr/>
        <p:txBody>
          <a:bodyPr/>
          <a:lstStyle/>
          <a:p>
            <a:fld id="{52080A30-1857-44F3-8221-ABA13A767B8F}" type="slidenum">
              <a:rPr lang="en-US" smtClean="0"/>
              <a:t>2</a:t>
            </a:fld>
            <a:endParaRPr lang="en-US" dirty="0"/>
          </a:p>
        </p:txBody>
      </p:sp>
    </p:spTree>
    <p:extLst>
      <p:ext uri="{BB962C8B-B14F-4D97-AF65-F5344CB8AC3E}">
        <p14:creationId xmlns:p14="http://schemas.microsoft.com/office/powerpoint/2010/main" val="91438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is more than the</a:t>
            </a:r>
            <a:r>
              <a:rPr lang="en-US" baseline="0" dirty="0"/>
              <a:t> product or end result; design is the process that creates the end result.</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3</a:t>
            </a:fld>
            <a:endParaRPr lang="en-US" dirty="0"/>
          </a:p>
        </p:txBody>
      </p:sp>
    </p:spTree>
    <p:extLst>
      <p:ext uri="{BB962C8B-B14F-4D97-AF65-F5344CB8AC3E}">
        <p14:creationId xmlns:p14="http://schemas.microsoft.com/office/powerpoint/2010/main" val="278515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what you’re wearing today, what features does it include</a:t>
            </a:r>
            <a:r>
              <a:rPr lang="en-US" baseline="0" dirty="0"/>
              <a:t>? How was it designed to make wearing it more comfortable or functional? </a:t>
            </a:r>
          </a:p>
          <a:p>
            <a:endParaRPr lang="en-US" baseline="0" dirty="0"/>
          </a:p>
          <a:p>
            <a:r>
              <a:rPr lang="en-US" baseline="0" dirty="0"/>
              <a:t>What objects did you use this morning to get ready for school? Consider your toothbrush or toothpaste tube and how they were designed to be efficient or if there are simple ways they could be improved. </a:t>
            </a:r>
          </a:p>
          <a:p>
            <a:endParaRPr lang="en-US" baseline="0" dirty="0"/>
          </a:p>
          <a:p>
            <a:r>
              <a:rPr lang="en-US" baseline="0" dirty="0"/>
              <a:t>Consider all the screens and pieces of technology we utilize each day and how the object has been designed for us to hold and carry. Also think about the icons and interactions that have been designed to make the system easy to use (such as the home button, settings, menus, etc.) </a:t>
            </a:r>
          </a:p>
          <a:p>
            <a:endParaRPr lang="en-US" baseline="0" dirty="0"/>
          </a:p>
          <a:p>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JACKET, ADAPTIVE PUFFER JACKET, 2017</a:t>
            </a:r>
          </a:p>
          <a:p>
            <a:r>
              <a:rPr lang="en-US" baseline="0" dirty="0"/>
              <a:t>https://collection.cooperhewitt.org/objects/1158831757/</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0803, HEWI DOOR HARDWARE AND BATHROOM FIXTURES</a:t>
            </a:r>
          </a:p>
          <a:p>
            <a:r>
              <a:rPr lang="en-US" b="0" baseline="0" dirty="0"/>
              <a:t>https://collection.cooperhewitt.org/objects/1159162343/</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IPAD 2 TABLET COMPUTER, 2011</a:t>
            </a:r>
          </a:p>
          <a:p>
            <a:r>
              <a:rPr lang="en-US" baseline="0" dirty="0"/>
              <a:t>https://collection.cooperhewitt.org/objects/18797369/</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4</a:t>
            </a:fld>
            <a:endParaRPr lang="en-US" dirty="0"/>
          </a:p>
        </p:txBody>
      </p:sp>
    </p:spTree>
    <p:extLst>
      <p:ext uri="{BB962C8B-B14F-4D97-AF65-F5344CB8AC3E}">
        <p14:creationId xmlns:p14="http://schemas.microsoft.com/office/powerpoint/2010/main" val="209418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Design is problem solving, like having a hard time getting an outlet where you need it, or running out of room to plug in your phone. How might we access our outlets more efficiently? Consider challenges that you may have had in finding a place to charge your phone or fitting all of your electronics into your outlet or power strip. These are some of the design solutions that were developed to address these everyday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Sources: </a:t>
            </a: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SURGE PROTECTOR, PIVOT POWER GENIUS FLEXIBLE, 2013</a:t>
            </a:r>
          </a:p>
          <a:p>
            <a:r>
              <a:rPr lang="en-US" dirty="0"/>
              <a:t>https://collection.cooperhewitt.org/objects/68250889/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EXTENSION CORD, PROP POWER WRAP-AROUND, 2013</a:t>
            </a:r>
          </a:p>
          <a:p>
            <a:r>
              <a:rPr lang="en-US" dirty="0"/>
              <a:t>https://collection.cooperhewitt.org/objects/68775091/</a:t>
            </a:r>
          </a:p>
        </p:txBody>
      </p:sp>
      <p:sp>
        <p:nvSpPr>
          <p:cNvPr id="4" name="Slide Number Placeholder 3"/>
          <p:cNvSpPr>
            <a:spLocks noGrp="1"/>
          </p:cNvSpPr>
          <p:nvPr>
            <p:ph type="sldNum" sz="quarter" idx="10"/>
          </p:nvPr>
        </p:nvSpPr>
        <p:spPr/>
        <p:txBody>
          <a:bodyPr/>
          <a:lstStyle/>
          <a:p>
            <a:fld id="{52080A30-1857-44F3-8221-ABA13A767B8F}" type="slidenum">
              <a:rPr lang="en-US" smtClean="0"/>
              <a:t>5</a:t>
            </a:fld>
            <a:endParaRPr lang="en-US" dirty="0"/>
          </a:p>
        </p:txBody>
      </p:sp>
    </p:spTree>
    <p:extLst>
      <p:ext uri="{BB962C8B-B14F-4D97-AF65-F5344CB8AC3E}">
        <p14:creationId xmlns:p14="http://schemas.microsoft.com/office/powerpoint/2010/main" val="428446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might you assume is the intended user</a:t>
            </a:r>
            <a:r>
              <a:rPr lang="en-US" baseline="0" dirty="0"/>
              <a:t> or environment </a:t>
            </a:r>
            <a:r>
              <a:rPr lang="en-US" dirty="0"/>
              <a:t>for each of these chairs? Even though these objects all have the same function, how is the</a:t>
            </a:r>
            <a:r>
              <a:rPr lang="en-US" baseline="0" dirty="0"/>
              <a:t> design different based on the user? </a:t>
            </a:r>
          </a:p>
          <a:p>
            <a:endParaRPr lang="en-US" baseline="0" dirty="0"/>
          </a:p>
          <a:p>
            <a:r>
              <a:rPr lang="en-US" baseline="0" dirty="0"/>
              <a:t>Can you identify a feature or function unique to only one of the designs? What does that feature or function tell you about the intended use or user?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r>
              <a:rPr lang="en-US" sz="1200" b="0" i="0" kern="1200" cap="all" dirty="0">
                <a:solidFill>
                  <a:schemeClr val="tx1"/>
                </a:solidFill>
                <a:effectLst/>
                <a:latin typeface="+mn-lt"/>
                <a:ea typeface="+mn-ea"/>
                <a:cs typeface="+mn-cs"/>
              </a:rPr>
              <a:t>AERON OFFICE CHAIR, 1992</a:t>
            </a:r>
          </a:p>
          <a:p>
            <a:r>
              <a:rPr lang="en-US" dirty="0"/>
              <a:t>https://collection.cooperhewitt.org/objects/18655575/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ALFI HIGH BACK CHAIR,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https://collection.cooperhewitt.org/objects/69187403/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NO. 4 ROCKING CHAIR, CA. 1860</a:t>
            </a:r>
          </a:p>
          <a:p>
            <a:r>
              <a:rPr lang="en-US" dirty="0"/>
              <a:t>https://collection.cooperhewitt.org/objects/18467803/</a:t>
            </a:r>
          </a:p>
          <a:p>
            <a:endParaRPr lang="en-US" dirty="0"/>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6</a:t>
            </a:fld>
            <a:endParaRPr lang="en-US" dirty="0"/>
          </a:p>
        </p:txBody>
      </p:sp>
    </p:spTree>
    <p:extLst>
      <p:ext uri="{BB962C8B-B14F-4D97-AF65-F5344CB8AC3E}">
        <p14:creationId xmlns:p14="http://schemas.microsoft.com/office/powerpoint/2010/main" val="295363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We may overlook design because we have become so familiar with the experience. Ask students if to identify this object.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While it is a denim jacket, it is made with conductive yarn and can function as an interface, communicating via touch with a variety of networked objects, including smartphones, tablets, and computers. It is both an item of clothing and an interface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Short URL </a:t>
            </a:r>
            <a:r>
              <a:rPr lang="en-US" sz="1200" b="0" i="0" u="none" strike="noStrike" kern="1200" dirty="0">
                <a:solidFill>
                  <a:schemeClr val="tx1"/>
                </a:solidFill>
                <a:effectLst/>
                <a:latin typeface="+mn-lt"/>
                <a:ea typeface="+mn-ea"/>
                <a:cs typeface="+mn-cs"/>
                <a:hlinkClick r:id="rId3"/>
              </a:rPr>
              <a:t>http://cprhw.tt/o/2Lp7zX/</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hlinkClick r:id="rId4"/>
              </a:rPr>
              <a:t>5846.1.2017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 ID </a:t>
            </a:r>
            <a:r>
              <a:rPr lang="en-US" sz="1200" b="0" i="0" u="none" strike="noStrike" kern="1200" dirty="0">
                <a:solidFill>
                  <a:schemeClr val="tx1"/>
                </a:solidFill>
                <a:effectLst/>
                <a:latin typeface="+mn-lt"/>
                <a:ea typeface="+mn-ea"/>
                <a:cs typeface="+mn-cs"/>
                <a:hlinkClick r:id="rId5"/>
              </a:rPr>
              <a:t>1158792321</a:t>
            </a:r>
            <a:endParaRPr lang="en-US" sz="1200" b="0" i="0" kern="1200" dirty="0">
              <a:solidFill>
                <a:schemeClr val="tx1"/>
              </a:solidFill>
              <a:effectLst/>
              <a:latin typeface="+mn-lt"/>
              <a:ea typeface="+mn-ea"/>
              <a:cs typeface="+mn-cs"/>
            </a:endParaRPr>
          </a:p>
          <a:p>
            <a:r>
              <a:rPr lang="en-US" dirty="0"/>
              <a:t> </a:t>
            </a:r>
          </a:p>
          <a:p>
            <a:endParaRPr lang="en-US" sz="1200" b="0" i="0" kern="1200" cap="none" baseline="0" dirty="0">
              <a:solidFill>
                <a:schemeClr val="tx1"/>
              </a:solidFill>
              <a:effectLst/>
              <a:latin typeface="+mn-lt"/>
              <a:ea typeface="+mn-ea"/>
              <a:cs typeface="+mn-cs"/>
            </a:endParaRPr>
          </a:p>
          <a:p>
            <a:endParaRPr lang="en-US" sz="1200" b="0" i="0" kern="1200" cap="none"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080A30-1857-44F3-8221-ABA13A767B8F}" type="slidenum">
              <a:rPr lang="en-US" smtClean="0"/>
              <a:t>7</a:t>
            </a:fld>
            <a:endParaRPr lang="en-US" dirty="0"/>
          </a:p>
        </p:txBody>
      </p:sp>
    </p:spTree>
    <p:extLst>
      <p:ext uri="{BB962C8B-B14F-4D97-AF65-F5344CB8AC3E}">
        <p14:creationId xmlns:p14="http://schemas.microsoft.com/office/powerpoint/2010/main" val="56500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challenge of navigating a complex system like the New York City subway is just one everyday task made simpler by design. </a:t>
            </a:r>
            <a:r>
              <a:rPr lang="en-US" dirty="0"/>
              <a:t>Using a different color for each subway line made</a:t>
            </a:r>
            <a:r>
              <a:rPr lang="en-US" baseline="0" dirty="0"/>
              <a:t> the complex subway map easier to navigate and utilize so users could distinguish at a glance where each track would lead them and follow their chosen route. Can students think of other ways color has been utilized to quickly convey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POSTER, NEW YORK CITY SUBWAY MAP, 1974</a:t>
            </a:r>
          </a:p>
          <a:p>
            <a:r>
              <a:rPr lang="en-US" dirty="0"/>
              <a:t>https://collection.cooperhewitt.org/objects/18622259/</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8</a:t>
            </a:fld>
            <a:endParaRPr lang="en-US" dirty="0"/>
          </a:p>
        </p:txBody>
      </p:sp>
    </p:spTree>
    <p:extLst>
      <p:ext uri="{BB962C8B-B14F-4D97-AF65-F5344CB8AC3E}">
        <p14:creationId xmlns:p14="http://schemas.microsoft.com/office/powerpoint/2010/main" val="14309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process can be visualized into several steps.</a:t>
            </a:r>
            <a:r>
              <a:rPr lang="en-US" baseline="0" dirty="0"/>
              <a:t> While they are depicted in a linear fashion, the process is often cyclical, returning to the same step multiple times before reaching a satisfactory conclusion. </a:t>
            </a:r>
          </a:p>
          <a:p>
            <a:endParaRPr lang="en-US" baseline="0" dirty="0"/>
          </a:p>
          <a:p>
            <a:r>
              <a:rPr lang="en-US" baseline="0" dirty="0"/>
              <a:t>Each step has a particular function and allows designers to efficiently progress from large challenges to actionable solutions. We will use an example of a project to demonstrate how the design process might look in action. </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9</a:t>
            </a:fld>
            <a:endParaRPr lang="en-US" dirty="0"/>
          </a:p>
        </p:txBody>
      </p:sp>
    </p:spTree>
    <p:extLst>
      <p:ext uri="{BB962C8B-B14F-4D97-AF65-F5344CB8AC3E}">
        <p14:creationId xmlns:p14="http://schemas.microsoft.com/office/powerpoint/2010/main" val="328395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a:noFill/>
        </p:spPr>
        <p:txBody>
          <a:bodyPr anchor="t" anchorCtr="0">
            <a:sp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56459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80077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
        <p:nvSpPr>
          <p:cNvPr id="8"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103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50015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
        <p:nvSpPr>
          <p:cNvPr id="7" name="Picture Placeholder 2"/>
          <p:cNvSpPr>
            <a:spLocks noGrp="1" noChangeAspect="1"/>
          </p:cNvSpPr>
          <p:nvPr>
            <p:ph type="pic" idx="1"/>
          </p:nvPr>
        </p:nvSpPr>
        <p:spPr>
          <a:xfrm>
            <a:off x="0" y="0"/>
            <a:ext cx="12192000" cy="6858000"/>
          </a:xfrm>
        </p:spPr>
        <p:txBody>
          <a:bodyPr/>
          <a:lstStyle>
            <a:lvl1pPr marL="0" indent="0">
              <a:buNone/>
              <a:tabLst>
                <a:tab pos="857250" algn="l"/>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22784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93467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0"/>
            <a:ext cx="11445240" cy="274320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65760" y="4589463"/>
            <a:ext cx="1144524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71953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825625"/>
            <a:ext cx="56540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638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10722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325563"/>
          </a:xfrm>
        </p:spPr>
        <p:txBody>
          <a:bodyPr/>
          <a:lstStyle/>
          <a:p>
            <a:r>
              <a:rPr lang="en-US"/>
              <a:t>Click to edit Master title style</a:t>
            </a:r>
          </a:p>
        </p:txBody>
      </p:sp>
      <p:sp>
        <p:nvSpPr>
          <p:cNvPr id="3" name="Text Placeholder 2"/>
          <p:cNvSpPr>
            <a:spLocks noGrp="1"/>
          </p:cNvSpPr>
          <p:nvPr>
            <p:ph type="body" idx="1"/>
          </p:nvPr>
        </p:nvSpPr>
        <p:spPr>
          <a:xfrm>
            <a:off x="365760" y="1681163"/>
            <a:ext cx="56318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65760" y="2505075"/>
            <a:ext cx="56318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38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10463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43684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3291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45240" cy="76944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65760" y="1825625"/>
            <a:ext cx="1144524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65760" y="6356350"/>
            <a:ext cx="32156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2BC24-82BB-4F01-87D4-36ADDB2D6C50}" type="datetimeFigureOut">
              <a:rPr lang="en-US" smtClean="0"/>
              <a:t>1/10/2020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320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33FE-AFF2-4E3E-B88F-48FFA4656719}" type="slidenum">
              <a:rPr lang="en-US" smtClean="0"/>
              <a:t>‹#›</a:t>
            </a:fld>
            <a:endParaRPr lang="en-US" dirty="0"/>
          </a:p>
        </p:txBody>
      </p:sp>
    </p:spTree>
    <p:extLst>
      <p:ext uri="{BB962C8B-B14F-4D97-AF65-F5344CB8AC3E}">
        <p14:creationId xmlns:p14="http://schemas.microsoft.com/office/powerpoint/2010/main" val="9840733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381000"/>
            <a:ext cx="5676185" cy="2462408"/>
          </a:xfrm>
          <a:prstGeom prst="rect">
            <a:avLst/>
          </a:prstGeom>
        </p:spPr>
      </p:pic>
      <p:sp>
        <p:nvSpPr>
          <p:cNvPr id="2" name="Title 1"/>
          <p:cNvSpPr>
            <a:spLocks noGrp="1"/>
          </p:cNvSpPr>
          <p:nvPr>
            <p:ph type="ctrTitle"/>
          </p:nvPr>
        </p:nvSpPr>
        <p:spPr>
          <a:xfrm>
            <a:off x="381000" y="3461065"/>
            <a:ext cx="11445240" cy="1631216"/>
          </a:xfrm>
        </p:spPr>
        <p:txBody>
          <a:bodyPr/>
          <a:lstStyle/>
          <a:p>
            <a:r>
              <a:rPr lang="en-US" sz="4000" dirty="0"/>
              <a:t>2020 NATIONAL HIGH SCHOOL DESIGN COMPETITION </a:t>
            </a:r>
            <a:br>
              <a:rPr lang="en-US" dirty="0"/>
            </a:br>
            <a:r>
              <a:rPr lang="en-US" dirty="0"/>
              <a:t>LESSON 1: WHAT IS DESIGN?</a:t>
            </a:r>
          </a:p>
        </p:txBody>
      </p:sp>
    </p:spTree>
    <p:extLst>
      <p:ext uri="{BB962C8B-B14F-4D97-AF65-F5344CB8AC3E}">
        <p14:creationId xmlns:p14="http://schemas.microsoft.com/office/powerpoint/2010/main" val="350360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0CA49C-9A68-468C-ADDB-58B5326D1067}"/>
              </a:ext>
            </a:extLst>
          </p:cNvPr>
          <p:cNvPicPr>
            <a:picLocks noChangeAspect="1"/>
          </p:cNvPicPr>
          <p:nvPr/>
        </p:nvPicPr>
        <p:blipFill rotWithShape="1">
          <a:blip r:embed="rId3"/>
          <a:srcRect l="5759"/>
          <a:stretch/>
        </p:blipFill>
        <p:spPr>
          <a:xfrm>
            <a:off x="20" y="10"/>
            <a:ext cx="4637226" cy="6857990"/>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277328" y="640082"/>
            <a:ext cx="6274591" cy="3351602"/>
          </a:xfrm>
          <a:prstGeom prst="rect">
            <a:avLst/>
          </a:prstGeom>
        </p:spPr>
        <p:txBody>
          <a:bodyPr vert="horz" lIns="91440" tIns="45720" rIns="91440" bIns="45720" rtlCol="0" anchor="b" anchorCtr="0">
            <a:normAutofit/>
          </a:bodyPr>
          <a:lstStyle>
            <a:lvl1pPr algn="l" defTabSz="914400" rtl="0" eaLnBrk="1" latinLnBrk="0" hangingPunct="1">
              <a:lnSpc>
                <a:spcPct val="100000"/>
              </a:lnSpc>
              <a:spcBef>
                <a:spcPct val="0"/>
              </a:spcBef>
              <a:buNone/>
              <a:defRPr sz="6000" kern="1200">
                <a:solidFill>
                  <a:schemeClr val="bg1"/>
                </a:solidFill>
                <a:latin typeface="+mj-lt"/>
                <a:ea typeface="+mj-ea"/>
                <a:cs typeface="+mj-cs"/>
              </a:defRPr>
            </a:lvl1pPr>
          </a:lstStyle>
          <a:p>
            <a:pPr>
              <a:lnSpc>
                <a:spcPct val="90000"/>
              </a:lnSpc>
              <a:spcAft>
                <a:spcPts val="600"/>
              </a:spcAft>
            </a:pPr>
            <a:r>
              <a:rPr lang="en-US" dirty="0"/>
              <a:t>DESIGN CASE STUDY: Bathroom Symbols</a:t>
            </a:r>
          </a:p>
        </p:txBody>
      </p:sp>
      <p:sp>
        <p:nvSpPr>
          <p:cNvPr id="3" name="Subtitle 2"/>
          <p:cNvSpPr>
            <a:spLocks noGrp="1"/>
          </p:cNvSpPr>
          <p:nvPr>
            <p:ph type="subTitle" idx="1"/>
          </p:nvPr>
        </p:nvSpPr>
        <p:spPr>
          <a:xfrm>
            <a:off x="5163027" y="5864006"/>
            <a:ext cx="6274591" cy="707824"/>
          </a:xfrm>
        </p:spPr>
        <p:txBody>
          <a:bodyPr vert="horz" lIns="91440" tIns="45720" rIns="91440" bIns="45720" rtlCol="0">
            <a:normAutofit lnSpcReduction="10000"/>
          </a:bodyPr>
          <a:lstStyle/>
          <a:p>
            <a:r>
              <a:rPr lang="en-US" dirty="0">
                <a:latin typeface="Coo Hew" pitchFamily="2" charset="0"/>
                <a:ea typeface="Calibri" panose="020F0502020204030204" pitchFamily="34" charset="0"/>
                <a:cs typeface="Arial" panose="020B0604020202020204" pitchFamily="34" charset="0"/>
              </a:rPr>
              <a:t>Symbol Signs, Cook &amp; </a:t>
            </a:r>
            <a:r>
              <a:rPr lang="en-US" dirty="0" err="1">
                <a:latin typeface="Coo Hew" pitchFamily="2" charset="0"/>
                <a:ea typeface="Calibri" panose="020F0502020204030204" pitchFamily="34" charset="0"/>
                <a:cs typeface="Arial" panose="020B0604020202020204" pitchFamily="34" charset="0"/>
              </a:rPr>
              <a:t>Shanosky</a:t>
            </a:r>
            <a:r>
              <a:rPr lang="en-US" dirty="0">
                <a:latin typeface="Coo Hew" pitchFamily="2" charset="0"/>
                <a:ea typeface="Calibri" panose="020F0502020204030204" pitchFamily="34" charset="0"/>
                <a:cs typeface="Arial" panose="020B0604020202020204" pitchFamily="34" charset="0"/>
              </a:rPr>
              <a:t> Associates, 1974</a:t>
            </a:r>
            <a:endParaRPr lang="en-US" cap="all" dirty="0"/>
          </a:p>
        </p:txBody>
      </p:sp>
    </p:spTree>
    <p:extLst>
      <p:ext uri="{BB962C8B-B14F-4D97-AF65-F5344CB8AC3E}">
        <p14:creationId xmlns:p14="http://schemas.microsoft.com/office/powerpoint/2010/main" val="120607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sp>
        <p:nvSpPr>
          <p:cNvPr id="9" name="Subtitle 2"/>
          <p:cNvSpPr txBox="1">
            <a:spLocks/>
          </p:cNvSpPr>
          <p:nvPr/>
        </p:nvSpPr>
        <p:spPr>
          <a:xfrm>
            <a:off x="462225" y="1766452"/>
            <a:ext cx="5315578" cy="121776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600" dirty="0"/>
          </a:p>
          <a:p>
            <a:endParaRPr lang="en-US" sz="3600" dirty="0"/>
          </a:p>
        </p:txBody>
      </p:sp>
      <p:pic>
        <p:nvPicPr>
          <p:cNvPr id="2" name="Picture 1">
            <a:extLst>
              <a:ext uri="{FF2B5EF4-FFF2-40B4-BE49-F238E27FC236}">
                <a16:creationId xmlns:a16="http://schemas.microsoft.com/office/drawing/2014/main" id="{A2CF5DD5-BFFA-4417-804D-533FE8729101}"/>
              </a:ext>
            </a:extLst>
          </p:cNvPr>
          <p:cNvPicPr>
            <a:picLocks noChangeAspect="1"/>
          </p:cNvPicPr>
          <p:nvPr/>
        </p:nvPicPr>
        <p:blipFill>
          <a:blip r:embed="rId4"/>
          <a:stretch>
            <a:fillRect/>
          </a:stretch>
        </p:blipFill>
        <p:spPr>
          <a:xfrm>
            <a:off x="3120014" y="500062"/>
            <a:ext cx="5848350" cy="5857875"/>
          </a:xfrm>
          <a:prstGeom prst="rect">
            <a:avLst/>
          </a:prstGeom>
        </p:spPr>
      </p:pic>
    </p:spTree>
    <p:extLst>
      <p:ext uri="{BB962C8B-B14F-4D97-AF65-F5344CB8AC3E}">
        <p14:creationId xmlns:p14="http://schemas.microsoft.com/office/powerpoint/2010/main" val="137640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a:extLst>
              <a:ext uri="{FF2B5EF4-FFF2-40B4-BE49-F238E27FC236}">
                <a16:creationId xmlns:a16="http://schemas.microsoft.com/office/drawing/2014/main" id="{3205CB8D-64A8-4B56-B09B-34F872B25EED}"/>
              </a:ext>
            </a:extLst>
          </p:cNvPr>
          <p:cNvPicPr>
            <a:picLocks noChangeAspect="1"/>
          </p:cNvPicPr>
          <p:nvPr/>
        </p:nvPicPr>
        <p:blipFill>
          <a:blip r:embed="rId5"/>
          <a:stretch>
            <a:fillRect/>
          </a:stretch>
        </p:blipFill>
        <p:spPr>
          <a:xfrm>
            <a:off x="2173167" y="1737840"/>
            <a:ext cx="7845666" cy="4818809"/>
          </a:xfrm>
          <a:prstGeom prst="rect">
            <a:avLst/>
          </a:prstGeom>
        </p:spPr>
      </p:pic>
    </p:spTree>
    <p:extLst>
      <p:ext uri="{BB962C8B-B14F-4D97-AF65-F5344CB8AC3E}">
        <p14:creationId xmlns:p14="http://schemas.microsoft.com/office/powerpoint/2010/main" val="410009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a:extLst>
              <a:ext uri="{FF2B5EF4-FFF2-40B4-BE49-F238E27FC236}">
                <a16:creationId xmlns:a16="http://schemas.microsoft.com/office/drawing/2014/main" id="{87C93A44-3977-473E-9F5F-70AE351AF072}"/>
              </a:ext>
            </a:extLst>
          </p:cNvPr>
          <p:cNvPicPr>
            <a:picLocks noChangeAspect="1"/>
          </p:cNvPicPr>
          <p:nvPr/>
        </p:nvPicPr>
        <p:blipFill>
          <a:blip r:embed="rId6"/>
          <a:stretch>
            <a:fillRect/>
          </a:stretch>
        </p:blipFill>
        <p:spPr>
          <a:xfrm>
            <a:off x="2488367" y="1744912"/>
            <a:ext cx="7215265" cy="4798433"/>
          </a:xfrm>
          <a:prstGeom prst="rect">
            <a:avLst/>
          </a:prstGeom>
        </p:spPr>
      </p:pic>
    </p:spTree>
    <p:extLst>
      <p:ext uri="{BB962C8B-B14F-4D97-AF65-F5344CB8AC3E}">
        <p14:creationId xmlns:p14="http://schemas.microsoft.com/office/powerpoint/2010/main" val="132296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2" name="Picture 1">
            <a:extLst>
              <a:ext uri="{FF2B5EF4-FFF2-40B4-BE49-F238E27FC236}">
                <a16:creationId xmlns:a16="http://schemas.microsoft.com/office/drawing/2014/main" id="{D6B51E7C-61E9-4B50-90D8-28CA54FF9B1B}"/>
              </a:ext>
            </a:extLst>
          </p:cNvPr>
          <p:cNvPicPr>
            <a:picLocks noChangeAspect="1"/>
          </p:cNvPicPr>
          <p:nvPr/>
        </p:nvPicPr>
        <p:blipFill>
          <a:blip r:embed="rId7"/>
          <a:stretch>
            <a:fillRect/>
          </a:stretch>
        </p:blipFill>
        <p:spPr>
          <a:xfrm>
            <a:off x="1204789" y="2107649"/>
            <a:ext cx="9023230" cy="4300792"/>
          </a:xfrm>
          <a:prstGeom prst="rect">
            <a:avLst/>
          </a:prstGeom>
        </p:spPr>
      </p:pic>
    </p:spTree>
    <p:extLst>
      <p:ext uri="{BB962C8B-B14F-4D97-AF65-F5344CB8AC3E}">
        <p14:creationId xmlns:p14="http://schemas.microsoft.com/office/powerpoint/2010/main" val="131245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5321" y="-329071"/>
            <a:ext cx="2701134" cy="2286000"/>
          </a:xfrm>
          <a:prstGeom prst="rect">
            <a:avLst/>
          </a:prstGeom>
        </p:spPr>
      </p:pic>
      <p:pic>
        <p:nvPicPr>
          <p:cNvPr id="10" name="Picture 9">
            <a:extLst>
              <a:ext uri="{FF2B5EF4-FFF2-40B4-BE49-F238E27FC236}">
                <a16:creationId xmlns:a16="http://schemas.microsoft.com/office/drawing/2014/main" id="{04D7701D-FA19-4DAD-A473-FE71F67A573A}"/>
              </a:ext>
            </a:extLst>
          </p:cNvPr>
          <p:cNvPicPr>
            <a:picLocks noChangeAspect="1"/>
          </p:cNvPicPr>
          <p:nvPr/>
        </p:nvPicPr>
        <p:blipFill>
          <a:blip r:embed="rId8"/>
          <a:stretch>
            <a:fillRect/>
          </a:stretch>
        </p:blipFill>
        <p:spPr>
          <a:xfrm>
            <a:off x="3606240" y="1707293"/>
            <a:ext cx="4979520" cy="4972907"/>
          </a:xfrm>
          <a:prstGeom prst="rect">
            <a:avLst/>
          </a:prstGeom>
        </p:spPr>
      </p:pic>
    </p:spTree>
    <p:extLst>
      <p:ext uri="{BB962C8B-B14F-4D97-AF65-F5344CB8AC3E}">
        <p14:creationId xmlns:p14="http://schemas.microsoft.com/office/powerpoint/2010/main" val="1929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5321" y="-329071"/>
            <a:ext cx="2701134" cy="2286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4192" y="-359215"/>
            <a:ext cx="2701134" cy="2286000"/>
          </a:xfrm>
          <a:prstGeom prst="rect">
            <a:avLst/>
          </a:prstGeom>
        </p:spPr>
      </p:pic>
      <p:pic>
        <p:nvPicPr>
          <p:cNvPr id="2" name="Picture 1">
            <a:extLst>
              <a:ext uri="{FF2B5EF4-FFF2-40B4-BE49-F238E27FC236}">
                <a16:creationId xmlns:a16="http://schemas.microsoft.com/office/drawing/2014/main" id="{03148E95-77CB-4E91-A3A0-B103E9841178}"/>
              </a:ext>
            </a:extLst>
          </p:cNvPr>
          <p:cNvPicPr>
            <a:picLocks noChangeAspect="1"/>
          </p:cNvPicPr>
          <p:nvPr/>
        </p:nvPicPr>
        <p:blipFill>
          <a:blip r:embed="rId9"/>
          <a:stretch>
            <a:fillRect/>
          </a:stretch>
        </p:blipFill>
        <p:spPr>
          <a:xfrm>
            <a:off x="4137804" y="1987073"/>
            <a:ext cx="3916392" cy="4435285"/>
          </a:xfrm>
          <a:prstGeom prst="rect">
            <a:avLst/>
          </a:prstGeom>
        </p:spPr>
      </p:pic>
    </p:spTree>
    <p:extLst>
      <p:ext uri="{BB962C8B-B14F-4D97-AF65-F5344CB8AC3E}">
        <p14:creationId xmlns:p14="http://schemas.microsoft.com/office/powerpoint/2010/main" val="128817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 y="365125"/>
            <a:ext cx="11445240" cy="1015663"/>
          </a:xfrm>
        </p:spPr>
        <p:txBody>
          <a:bodyPr/>
          <a:lstStyle/>
          <a:p>
            <a:r>
              <a:rPr lang="en-US" sz="6000" dirty="0"/>
              <a:t>ACTIVITY: DEFINING THE PROBLEM</a:t>
            </a:r>
          </a:p>
        </p:txBody>
      </p:sp>
      <p:sp>
        <p:nvSpPr>
          <p:cNvPr id="4" name="Content Placeholder 3"/>
          <p:cNvSpPr>
            <a:spLocks noGrp="1"/>
          </p:cNvSpPr>
          <p:nvPr>
            <p:ph idx="1"/>
          </p:nvPr>
        </p:nvSpPr>
        <p:spPr/>
        <p:txBody>
          <a:bodyPr>
            <a:normAutofit/>
          </a:bodyPr>
          <a:lstStyle/>
          <a:p>
            <a:r>
              <a:rPr lang="en-US" sz="3200" dirty="0"/>
              <a:t>Understanding what problem to solve is an important step in the design process. </a:t>
            </a:r>
            <a:br>
              <a:rPr lang="en-US" sz="3200" dirty="0"/>
            </a:br>
            <a:endParaRPr lang="en-US" sz="3200" dirty="0"/>
          </a:p>
          <a:p>
            <a:r>
              <a:rPr lang="en-US" sz="3200" dirty="0"/>
              <a:t>A solution to an obstacle or challenge is at the core of a designer’s work. </a:t>
            </a:r>
            <a:br>
              <a:rPr lang="en-US" sz="3200" dirty="0"/>
            </a:br>
            <a:endParaRPr lang="en-US" sz="3200" dirty="0"/>
          </a:p>
          <a:p>
            <a:r>
              <a:rPr lang="en-US" sz="3200" dirty="0"/>
              <a:t>Using the Mapping Inclusion worksheet, focus on narrowing your problem to something you can solve for in the competition.</a:t>
            </a:r>
          </a:p>
        </p:txBody>
      </p:sp>
    </p:spTree>
    <p:extLst>
      <p:ext uri="{BB962C8B-B14F-4D97-AF65-F5344CB8AC3E}">
        <p14:creationId xmlns:p14="http://schemas.microsoft.com/office/powerpoint/2010/main" val="126531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 y="365125"/>
            <a:ext cx="11445240" cy="1015663"/>
          </a:xfrm>
        </p:spPr>
        <p:txBody>
          <a:bodyPr/>
          <a:lstStyle/>
          <a:p>
            <a:r>
              <a:rPr lang="en-US" sz="6000" dirty="0"/>
              <a:t>WATCH: DEFINING THE PROBLEM</a:t>
            </a:r>
          </a:p>
        </p:txBody>
      </p:sp>
      <p:sp>
        <p:nvSpPr>
          <p:cNvPr id="4" name="Content Placeholder 3"/>
          <p:cNvSpPr>
            <a:spLocks noGrp="1"/>
          </p:cNvSpPr>
          <p:nvPr>
            <p:ph idx="1"/>
          </p:nvPr>
        </p:nvSpPr>
        <p:spPr/>
        <p:txBody>
          <a:bodyPr>
            <a:normAutofit/>
          </a:bodyPr>
          <a:lstStyle/>
          <a:p>
            <a:pPr marL="0" indent="0">
              <a:buNone/>
            </a:pPr>
            <a:r>
              <a:rPr lang="en-US" sz="3200" dirty="0"/>
              <a:t>In this video designer Tim Fleschner from Eone talks about the importance of defining the problem. </a:t>
            </a:r>
          </a:p>
        </p:txBody>
      </p:sp>
    </p:spTree>
    <p:extLst>
      <p:ext uri="{BB962C8B-B14F-4D97-AF65-F5344CB8AC3E}">
        <p14:creationId xmlns:p14="http://schemas.microsoft.com/office/powerpoint/2010/main" val="158243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Fleschner---12---Reframing-the-Problem--Changing-the-Design-from-the-Braille-Watch-SUBS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691" y="40477"/>
            <a:ext cx="11912617" cy="6700846"/>
          </a:xfrm>
          <a:prstGeom prst="rect">
            <a:avLst/>
          </a:prstGeom>
        </p:spPr>
      </p:pic>
    </p:spTree>
    <p:extLst>
      <p:ext uri="{BB962C8B-B14F-4D97-AF65-F5344CB8AC3E}">
        <p14:creationId xmlns:p14="http://schemas.microsoft.com/office/powerpoint/2010/main" val="35357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81000"/>
            <a:ext cx="11445240" cy="1015663"/>
          </a:xfrm>
        </p:spPr>
        <p:txBody>
          <a:bodyPr/>
          <a:lstStyle/>
          <a:p>
            <a:r>
              <a:rPr lang="en-US" cap="all" dirty="0"/>
              <a:t>What is design?</a:t>
            </a:r>
          </a:p>
        </p:txBody>
      </p:sp>
    </p:spTree>
    <p:extLst>
      <p:ext uri="{BB962C8B-B14F-4D97-AF65-F5344CB8AC3E}">
        <p14:creationId xmlns:p14="http://schemas.microsoft.com/office/powerpoint/2010/main" val="246587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81000"/>
            <a:ext cx="11445240" cy="1015663"/>
          </a:xfrm>
        </p:spPr>
        <p:txBody>
          <a:bodyPr/>
          <a:lstStyle/>
          <a:p>
            <a:r>
              <a:rPr lang="en-US" cap="all" dirty="0"/>
              <a:t>What is design?</a:t>
            </a:r>
          </a:p>
        </p:txBody>
      </p:sp>
      <p:sp>
        <p:nvSpPr>
          <p:cNvPr id="3" name="Subtitle 2"/>
          <p:cNvSpPr>
            <a:spLocks noGrp="1"/>
          </p:cNvSpPr>
          <p:nvPr>
            <p:ph type="subTitle" idx="1"/>
          </p:nvPr>
        </p:nvSpPr>
        <p:spPr/>
        <p:txBody>
          <a:bodyPr>
            <a:noAutofit/>
          </a:bodyPr>
          <a:lstStyle/>
          <a:p>
            <a:r>
              <a:rPr lang="en-US" sz="3200" dirty="0"/>
              <a:t>Design is all around us.</a:t>
            </a:r>
          </a:p>
          <a:p>
            <a:r>
              <a:rPr lang="en-US" sz="3200" dirty="0"/>
              <a:t>Design is problem solving.</a:t>
            </a:r>
          </a:p>
          <a:p>
            <a:r>
              <a:rPr lang="en-US" sz="3200" dirty="0"/>
              <a:t>Design can address big challenges with simple solutions.</a:t>
            </a:r>
          </a:p>
          <a:p>
            <a:r>
              <a:rPr lang="en-US" sz="3200" dirty="0"/>
              <a:t>Design has a user in mind.</a:t>
            </a:r>
          </a:p>
          <a:p>
            <a:r>
              <a:rPr lang="en-US" sz="3200" dirty="0"/>
              <a:t>Design can be a system or experience, not just an object.</a:t>
            </a:r>
          </a:p>
          <a:p>
            <a:r>
              <a:rPr lang="en-US" sz="3200" dirty="0"/>
              <a:t>Design is a process.</a:t>
            </a:r>
          </a:p>
        </p:txBody>
      </p:sp>
    </p:spTree>
    <p:extLst>
      <p:ext uri="{BB962C8B-B14F-4D97-AF65-F5344CB8AC3E}">
        <p14:creationId xmlns:p14="http://schemas.microsoft.com/office/powerpoint/2010/main" val="250534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is all around us</a:t>
            </a:r>
          </a:p>
        </p:txBody>
      </p:sp>
      <p:grpSp>
        <p:nvGrpSpPr>
          <p:cNvPr id="3" name="Group 2"/>
          <p:cNvGrpSpPr/>
          <p:nvPr/>
        </p:nvGrpSpPr>
        <p:grpSpPr>
          <a:xfrm>
            <a:off x="10390" y="1787236"/>
            <a:ext cx="12209292" cy="4585432"/>
            <a:chOff x="10390" y="1465117"/>
            <a:chExt cx="12928640" cy="4855597"/>
          </a:xfrm>
        </p:grpSpPr>
        <p:pic>
          <p:nvPicPr>
            <p:cNvPr id="1026" name="Picture 2" descr="A white sink in a white bathroom has red details. Other elements in the bathroom are also red, including the toilet brush, the towel rack, and the button on the soap dispenser. The red elements are easy to see and identify for people with dementia or low vision."/>
            <p:cNvPicPr>
              <a:picLocks noChangeAspect="1" noChangeArrowheads="1"/>
            </p:cNvPicPr>
            <p:nvPr/>
          </p:nvPicPr>
          <p:blipFill rotWithShape="1">
            <a:blip r:embed="rId3">
              <a:extLst>
                <a:ext uri="{28A0092B-C50C-407E-A947-70E740481C1C}">
                  <a14:useLocalDpi xmlns:a14="http://schemas.microsoft.com/office/drawing/2010/main" val="0"/>
                </a:ext>
              </a:extLst>
            </a:blip>
            <a:srcRect l="15643"/>
            <a:stretch/>
          </p:blipFill>
          <p:spPr bwMode="auto">
            <a:xfrm>
              <a:off x="4321572" y="1465117"/>
              <a:ext cx="4306276" cy="4855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cket, Adaptive Puffer Jacket, 2017"/>
            <p:cNvPicPr>
              <a:picLocks noChangeAspect="1" noChangeArrowheads="1"/>
            </p:cNvPicPr>
            <p:nvPr/>
          </p:nvPicPr>
          <p:blipFill rotWithShape="1">
            <a:blip r:embed="rId4">
              <a:extLst>
                <a:ext uri="{28A0092B-C50C-407E-A947-70E740481C1C}">
                  <a14:useLocalDpi xmlns:a14="http://schemas.microsoft.com/office/drawing/2010/main" val="0"/>
                </a:ext>
              </a:extLst>
            </a:blip>
            <a:srcRect l="10224" r="24639"/>
            <a:stretch/>
          </p:blipFill>
          <p:spPr bwMode="auto">
            <a:xfrm>
              <a:off x="10390" y="1465117"/>
              <a:ext cx="4311182" cy="4855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tangular aluminum tablet computer with rounded corners; front composed of flat screen surrounded by black border; &quot;home&quot; button in center front band under screen; camera lense mounted in band above screen. Reverse: Apple logo in black in center of  of housing; small controls near left top; additional camera lense mounted in top left corner of housing."/>
            <p:cNvPicPr>
              <a:picLocks noChangeAspect="1" noChangeArrowheads="1"/>
            </p:cNvPicPr>
            <p:nvPr/>
          </p:nvPicPr>
          <p:blipFill rotWithShape="1">
            <a:blip r:embed="rId5">
              <a:extLst>
                <a:ext uri="{28A0092B-C50C-407E-A947-70E740481C1C}">
                  <a14:useLocalDpi xmlns:a14="http://schemas.microsoft.com/office/drawing/2010/main" val="0"/>
                </a:ext>
              </a:extLst>
            </a:blip>
            <a:srcRect l="10198" t="5933" r="12909" b="7471"/>
            <a:stretch/>
          </p:blipFill>
          <p:spPr bwMode="auto">
            <a:xfrm>
              <a:off x="8630196" y="1465117"/>
              <a:ext cx="4308834" cy="4852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087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is problem solving</a:t>
            </a:r>
          </a:p>
        </p:txBody>
      </p:sp>
      <p:pic>
        <p:nvPicPr>
          <p:cNvPr id="2050" name="Picture 2" descr="Extension Cord, Prop Power Wrap-Around, 2013"/>
          <p:cNvPicPr>
            <a:picLocks noChangeAspect="1" noChangeArrowheads="1"/>
          </p:cNvPicPr>
          <p:nvPr/>
        </p:nvPicPr>
        <p:blipFill rotWithShape="1">
          <a:blip r:embed="rId3">
            <a:extLst>
              <a:ext uri="{28A0092B-C50C-407E-A947-70E740481C1C}">
                <a14:useLocalDpi xmlns:a14="http://schemas.microsoft.com/office/drawing/2010/main" val="0"/>
              </a:ext>
            </a:extLst>
          </a:blip>
          <a:srcRect b="2258"/>
          <a:stretch/>
        </p:blipFill>
        <p:spPr bwMode="auto">
          <a:xfrm>
            <a:off x="1" y="1915391"/>
            <a:ext cx="6096000" cy="34047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rge Protector, Pivot Power Genius Flexible,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1539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94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has a user in Mind</a:t>
            </a:r>
          </a:p>
        </p:txBody>
      </p:sp>
      <p:grpSp>
        <p:nvGrpSpPr>
          <p:cNvPr id="4" name="Group 3">
            <a:extLst>
              <a:ext uri="{FF2B5EF4-FFF2-40B4-BE49-F238E27FC236}">
                <a16:creationId xmlns:a16="http://schemas.microsoft.com/office/drawing/2014/main" id="{CB2C88A5-6936-4BA9-82C6-929187D94BB9}"/>
              </a:ext>
            </a:extLst>
          </p:cNvPr>
          <p:cNvGrpSpPr/>
          <p:nvPr/>
        </p:nvGrpSpPr>
        <p:grpSpPr>
          <a:xfrm>
            <a:off x="0" y="1477997"/>
            <a:ext cx="12346545" cy="5742207"/>
            <a:chOff x="0" y="1465118"/>
            <a:chExt cx="12346545" cy="5742207"/>
          </a:xfrm>
        </p:grpSpPr>
        <p:grpSp>
          <p:nvGrpSpPr>
            <p:cNvPr id="3" name="Group 2"/>
            <p:cNvGrpSpPr/>
            <p:nvPr/>
          </p:nvGrpSpPr>
          <p:grpSpPr>
            <a:xfrm>
              <a:off x="4208908" y="1465118"/>
              <a:ext cx="8137637" cy="5742207"/>
              <a:chOff x="3806456" y="1303933"/>
              <a:chExt cx="8127689" cy="5735187"/>
            </a:xfrm>
          </p:grpSpPr>
          <p:pic>
            <p:nvPicPr>
              <p:cNvPr id="3080" name="Picture 8" descr="Tall side chair with rounded back and flat seat on four straight, thin cylindrical legs. An elliptical hole in the back of the seat serves as a handle."/>
              <p:cNvPicPr>
                <a:picLocks noChangeAspect="1" noChangeArrowheads="1"/>
              </p:cNvPicPr>
              <p:nvPr/>
            </p:nvPicPr>
            <p:blipFill rotWithShape="1">
              <a:blip r:embed="rId3">
                <a:extLst>
                  <a:ext uri="{28A0092B-C50C-407E-A947-70E740481C1C}">
                    <a14:useLocalDpi xmlns:a14="http://schemas.microsoft.com/office/drawing/2010/main" val="0"/>
                  </a:ext>
                </a:extLst>
              </a:blip>
              <a:srcRect t="4488" b="5810"/>
              <a:stretch/>
            </p:blipFill>
            <p:spPr bwMode="auto">
              <a:xfrm>
                <a:off x="3806456" y="1303933"/>
                <a:ext cx="4057836" cy="53862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ame of curving linear bent beechwood elements; the arms flow into two long parallel runners; caned, oval back joined to elongated oval bent wood element, in turn joined to caned seat supported on the runners by four intertwined circular bentwood form; two curving bentwood supports join lower back to runners."/>
              <p:cNvPicPr>
                <a:picLocks noChangeAspect="1" noChangeArrowheads="1"/>
              </p:cNvPicPr>
              <p:nvPr/>
            </p:nvPicPr>
            <p:blipFill rotWithShape="1">
              <a:blip r:embed="rId4">
                <a:extLst>
                  <a:ext uri="{28A0092B-C50C-407E-A947-70E740481C1C}">
                    <a14:useLocalDpi xmlns:a14="http://schemas.microsoft.com/office/drawing/2010/main" val="0"/>
                  </a:ext>
                </a:extLst>
              </a:blip>
              <a:srcRect l="18172" t="9846" r="15307" b="-5358"/>
              <a:stretch/>
            </p:blipFill>
            <p:spPr bwMode="auto">
              <a:xfrm>
                <a:off x="7864292" y="1303933"/>
                <a:ext cx="4069853" cy="573518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Task chair of black mesh stretch fabric within black frame consisting of contoured back, broad contoured seat with sloping front edge, adjustment mechanism under seat; black, adjustable padded arm supports; base consisting of vertical post on five radiating feet with casters.">
              <a:extLst>
                <a:ext uri="{FF2B5EF4-FFF2-40B4-BE49-F238E27FC236}">
                  <a16:creationId xmlns:a16="http://schemas.microsoft.com/office/drawing/2014/main" id="{A929F4FC-7510-4626-B3DC-07934C08A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70" t="8634" r="7057" b="12730"/>
            <a:stretch/>
          </p:blipFill>
          <p:spPr bwMode="auto">
            <a:xfrm>
              <a:off x="0" y="1465119"/>
              <a:ext cx="4208908" cy="5392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07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0" y="365125"/>
            <a:ext cx="11445240" cy="4708981"/>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cap="all" dirty="0"/>
              <a:t>Design Can be </a:t>
            </a:r>
            <a:br>
              <a:rPr lang="en-US" sz="6000" cap="all" dirty="0"/>
            </a:br>
            <a:r>
              <a:rPr lang="en-US" sz="6000" cap="all" dirty="0"/>
              <a:t>A system or </a:t>
            </a:r>
            <a:br>
              <a:rPr lang="en-US" sz="6000" cap="all" dirty="0"/>
            </a:br>
            <a:r>
              <a:rPr lang="en-US" sz="6000" cap="all" dirty="0"/>
              <a:t>experience </a:t>
            </a:r>
          </a:p>
          <a:p>
            <a:r>
              <a:rPr lang="en-US" sz="6000" cap="all" dirty="0"/>
              <a:t>Or something</a:t>
            </a:r>
          </a:p>
          <a:p>
            <a:r>
              <a:rPr lang="en-US" sz="6000" cap="all" dirty="0"/>
              <a:t>In between</a:t>
            </a:r>
          </a:p>
        </p:txBody>
      </p:sp>
      <p:pic>
        <p:nvPicPr>
          <p:cNvPr id="2" name="Picture 1">
            <a:extLst>
              <a:ext uri="{FF2B5EF4-FFF2-40B4-BE49-F238E27FC236}">
                <a16:creationId xmlns:a16="http://schemas.microsoft.com/office/drawing/2014/main" id="{30F2568C-A8EC-4562-808D-FA1CE269D792}"/>
              </a:ext>
            </a:extLst>
          </p:cNvPr>
          <p:cNvPicPr>
            <a:picLocks noChangeAspect="1"/>
          </p:cNvPicPr>
          <p:nvPr/>
        </p:nvPicPr>
        <p:blipFill>
          <a:blip r:embed="rId3"/>
          <a:stretch>
            <a:fillRect/>
          </a:stretch>
        </p:blipFill>
        <p:spPr>
          <a:xfrm>
            <a:off x="5559665" y="0"/>
            <a:ext cx="6925633" cy="6858000"/>
          </a:xfrm>
          <a:prstGeom prst="rect">
            <a:avLst/>
          </a:prstGeom>
        </p:spPr>
      </p:pic>
    </p:spTree>
    <p:extLst>
      <p:ext uri="{BB962C8B-B14F-4D97-AF65-F5344CB8AC3E}">
        <p14:creationId xmlns:p14="http://schemas.microsoft.com/office/powerpoint/2010/main" val="144786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2" y="381000"/>
            <a:ext cx="11445240" cy="4708981"/>
          </a:xfrm>
        </p:spPr>
        <p:txBody>
          <a:bodyPr/>
          <a:lstStyle/>
          <a:p>
            <a:r>
              <a:rPr lang="en-US" sz="6000" cap="all" dirty="0"/>
              <a:t>Design can </a:t>
            </a:r>
            <a:br>
              <a:rPr lang="en-US" sz="6000" cap="all" dirty="0"/>
            </a:br>
            <a:r>
              <a:rPr lang="en-US" sz="6000" cap="all" dirty="0"/>
              <a:t>address Big </a:t>
            </a:r>
            <a:br>
              <a:rPr lang="en-US" sz="6000" cap="all" dirty="0"/>
            </a:br>
            <a:r>
              <a:rPr lang="en-US" sz="6000" cap="all" dirty="0"/>
              <a:t>challenges </a:t>
            </a:r>
            <a:br>
              <a:rPr lang="en-US" sz="6000" cap="all" dirty="0"/>
            </a:br>
            <a:r>
              <a:rPr lang="en-US" sz="6000" cap="all" dirty="0"/>
              <a:t>with simple </a:t>
            </a:r>
            <a:br>
              <a:rPr lang="en-US" sz="6000" cap="all" dirty="0"/>
            </a:br>
            <a:r>
              <a:rPr lang="en-US" sz="6000" cap="all" dirty="0"/>
              <a:t>solutions</a:t>
            </a:r>
          </a:p>
        </p:txBody>
      </p:sp>
      <p:pic>
        <p:nvPicPr>
          <p:cNvPr id="5124" name="Picture 4" descr="Vertical format New York City subway transit map depicting subway lines throughout the borroughs of Manhattan, The Bronx, Queens, and Brooklyn. Legend contained within horizontal margin at top. Rivers and bays indicated in light tan, land indicated in white, major parks indicated in brown. Compass at lower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903" y="0"/>
            <a:ext cx="56390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79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IS A PROCESS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85" y="3027070"/>
            <a:ext cx="11668970" cy="2129587"/>
          </a:xfrm>
          <a:prstGeom prst="rect">
            <a:avLst/>
          </a:prstGeom>
        </p:spPr>
      </p:pic>
      <p:cxnSp>
        <p:nvCxnSpPr>
          <p:cNvPr id="11" name="Straight Arrow Connector 10"/>
          <p:cNvCxnSpPr/>
          <p:nvPr/>
        </p:nvCxnSpPr>
        <p:spPr>
          <a:xfrm>
            <a:off x="1267290" y="2489582"/>
            <a:ext cx="16980" cy="1042393"/>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267479" y="1838797"/>
            <a:ext cx="1999622" cy="584775"/>
          </a:xfrm>
          <a:prstGeom prst="rect">
            <a:avLst/>
          </a:prstGeom>
          <a:noFill/>
        </p:spPr>
        <p:txBody>
          <a:bodyPr wrap="square" rtlCol="0">
            <a:spAutoFit/>
          </a:bodyPr>
          <a:lstStyle/>
          <a:p>
            <a:pPr algn="ctr"/>
            <a:r>
              <a:rPr lang="en-US" sz="1600" b="1" dirty="0">
                <a:solidFill>
                  <a:schemeClr val="accent2"/>
                </a:solidFill>
              </a:rPr>
              <a:t>FRAME THE CHALLENGE</a:t>
            </a:r>
          </a:p>
        </p:txBody>
      </p:sp>
      <p:cxnSp>
        <p:nvCxnSpPr>
          <p:cNvPr id="19" name="Straight Arrow Connector 18"/>
          <p:cNvCxnSpPr/>
          <p:nvPr/>
        </p:nvCxnSpPr>
        <p:spPr>
          <a:xfrm>
            <a:off x="2774338" y="3027068"/>
            <a:ext cx="0" cy="599393"/>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1885038" y="2487582"/>
            <a:ext cx="1831118" cy="584775"/>
          </a:xfrm>
          <a:prstGeom prst="rect">
            <a:avLst/>
          </a:prstGeom>
          <a:noFill/>
        </p:spPr>
        <p:txBody>
          <a:bodyPr wrap="square" rtlCol="0">
            <a:spAutoFit/>
          </a:bodyPr>
          <a:lstStyle/>
          <a:p>
            <a:pPr algn="ctr"/>
            <a:r>
              <a:rPr lang="en-US" sz="1600" b="1" dirty="0">
                <a:solidFill>
                  <a:schemeClr val="accent2"/>
                </a:solidFill>
              </a:rPr>
              <a:t>UNDERSTAND THE CHALLENGE</a:t>
            </a:r>
          </a:p>
        </p:txBody>
      </p:sp>
      <p:cxnSp>
        <p:nvCxnSpPr>
          <p:cNvPr id="23" name="Straight Arrow Connector 22"/>
          <p:cNvCxnSpPr/>
          <p:nvPr/>
        </p:nvCxnSpPr>
        <p:spPr>
          <a:xfrm flipH="1" flipV="1">
            <a:off x="4356243" y="4610762"/>
            <a:ext cx="10275" cy="545898"/>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3356432" y="5302582"/>
            <a:ext cx="1999622" cy="584775"/>
          </a:xfrm>
          <a:prstGeom prst="rect">
            <a:avLst/>
          </a:prstGeom>
          <a:noFill/>
        </p:spPr>
        <p:txBody>
          <a:bodyPr wrap="square" rtlCol="0">
            <a:spAutoFit/>
          </a:bodyPr>
          <a:lstStyle/>
          <a:p>
            <a:pPr algn="ctr"/>
            <a:r>
              <a:rPr lang="en-US" sz="1600" b="1" dirty="0">
                <a:solidFill>
                  <a:schemeClr val="accent2"/>
                </a:solidFill>
              </a:rPr>
              <a:t>DIVERGE AND CONVERGE</a:t>
            </a:r>
          </a:p>
        </p:txBody>
      </p:sp>
      <p:cxnSp>
        <p:nvCxnSpPr>
          <p:cNvPr id="34" name="Straight Arrow Connector 33"/>
          <p:cNvCxnSpPr/>
          <p:nvPr/>
        </p:nvCxnSpPr>
        <p:spPr>
          <a:xfrm flipH="1">
            <a:off x="6489091" y="2757783"/>
            <a:ext cx="10274" cy="868572"/>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5700405" y="2131184"/>
            <a:ext cx="1577372" cy="584775"/>
          </a:xfrm>
          <a:prstGeom prst="rect">
            <a:avLst/>
          </a:prstGeom>
          <a:noFill/>
        </p:spPr>
        <p:txBody>
          <a:bodyPr wrap="square" rtlCol="0">
            <a:spAutoFit/>
          </a:bodyPr>
          <a:lstStyle/>
          <a:p>
            <a:pPr algn="ctr"/>
            <a:r>
              <a:rPr lang="en-US" sz="1600" b="1" dirty="0">
                <a:solidFill>
                  <a:schemeClr val="accent2"/>
                </a:solidFill>
              </a:rPr>
              <a:t>BRING IDEAS TO LIFE</a:t>
            </a:r>
          </a:p>
        </p:txBody>
      </p:sp>
      <p:cxnSp>
        <p:nvCxnSpPr>
          <p:cNvPr id="38" name="Straight Arrow Connector 37"/>
          <p:cNvCxnSpPr/>
          <p:nvPr/>
        </p:nvCxnSpPr>
        <p:spPr>
          <a:xfrm>
            <a:off x="10202238" y="2757889"/>
            <a:ext cx="0" cy="1059879"/>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39" name="TextBox 38"/>
          <p:cNvSpPr txBox="1"/>
          <p:nvPr/>
        </p:nvSpPr>
        <p:spPr>
          <a:xfrm>
            <a:off x="9202427" y="2076946"/>
            <a:ext cx="1999622" cy="584775"/>
          </a:xfrm>
          <a:prstGeom prst="rect">
            <a:avLst/>
          </a:prstGeom>
          <a:noFill/>
        </p:spPr>
        <p:txBody>
          <a:bodyPr wrap="square" rtlCol="0">
            <a:spAutoFit/>
          </a:bodyPr>
          <a:lstStyle/>
          <a:p>
            <a:pPr algn="ctr"/>
            <a:r>
              <a:rPr lang="en-US" sz="1600" b="1" dirty="0">
                <a:solidFill>
                  <a:schemeClr val="accent2"/>
                </a:solidFill>
              </a:rPr>
              <a:t>SHARE WITH USERS</a:t>
            </a:r>
          </a:p>
        </p:txBody>
      </p:sp>
      <p:cxnSp>
        <p:nvCxnSpPr>
          <p:cNvPr id="50" name="Straight Arrow Connector 49"/>
          <p:cNvCxnSpPr/>
          <p:nvPr/>
        </p:nvCxnSpPr>
        <p:spPr>
          <a:xfrm flipV="1">
            <a:off x="9461352" y="4538843"/>
            <a:ext cx="1147" cy="578890"/>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8461541" y="5421601"/>
            <a:ext cx="1999622" cy="338554"/>
          </a:xfrm>
          <a:prstGeom prst="rect">
            <a:avLst/>
          </a:prstGeom>
          <a:noFill/>
        </p:spPr>
        <p:txBody>
          <a:bodyPr wrap="square" rtlCol="0">
            <a:spAutoFit/>
          </a:bodyPr>
          <a:lstStyle/>
          <a:p>
            <a:pPr algn="ctr"/>
            <a:r>
              <a:rPr lang="en-US" sz="1600" b="1" dirty="0">
                <a:solidFill>
                  <a:schemeClr val="accent2"/>
                </a:solidFill>
              </a:rPr>
              <a:t>LEARN AND REFINE</a:t>
            </a:r>
          </a:p>
        </p:txBody>
      </p:sp>
    </p:spTree>
    <p:extLst>
      <p:ext uri="{BB962C8B-B14F-4D97-AF65-F5344CB8AC3E}">
        <p14:creationId xmlns:p14="http://schemas.microsoft.com/office/powerpoint/2010/main" val="366556234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7561AA"/>
      </a:accent1>
      <a:accent2>
        <a:srgbClr val="F26D31"/>
      </a:accent2>
      <a:accent3>
        <a:srgbClr val="0B6DB6"/>
      </a:accent3>
      <a:accent4>
        <a:srgbClr val="54B847"/>
      </a:accent4>
      <a:accent5>
        <a:srgbClr val="EE529D"/>
      </a:accent5>
      <a:accent6>
        <a:srgbClr val="FDDD2E"/>
      </a:accent6>
      <a:hlink>
        <a:srgbClr val="5F5F5F"/>
      </a:hlink>
      <a:folHlink>
        <a:srgbClr val="919191"/>
      </a:folHlink>
    </a:clrScheme>
    <a:fontScheme name="Cooper Hewitt">
      <a:majorFont>
        <a:latin typeface="Coo Hew Display"/>
        <a:ea typeface=""/>
        <a:cs typeface=""/>
      </a:majorFont>
      <a:minorFont>
        <a:latin typeface="Coo H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L_Show_1.potm" id="{195A7AAF-0BCA-4161-9908-9DC6F5021BB1}" vid="{4786AEAA-FB64-4C0E-88AF-2DA0B11E07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4165</TotalTime>
  <Words>1679</Words>
  <Application>Microsoft Office PowerPoint</Application>
  <PresentationFormat>Widescreen</PresentationFormat>
  <Paragraphs>169</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Coo Hew</vt:lpstr>
      <vt:lpstr>Coo Hew Display</vt:lpstr>
      <vt:lpstr>Office Theme</vt:lpstr>
      <vt:lpstr>2020 NATIONAL HIGH SCHOOL DESIGN COMPETITION  LESSON 1: WHAT IS DESIGN?</vt:lpstr>
      <vt:lpstr>What is design?</vt:lpstr>
      <vt:lpstr>What is design?</vt:lpstr>
      <vt:lpstr>Design is all around us</vt:lpstr>
      <vt:lpstr>Design is problem solving</vt:lpstr>
      <vt:lpstr>Design has a user in Mind</vt:lpstr>
      <vt:lpstr>PowerPoint Presentation</vt:lpstr>
      <vt:lpstr>Design can  address Big  challenges  with simple  solutions</vt:lpstr>
      <vt:lpstr>DESIGN IS A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DEFINING THE PROBLEM</vt:lpstr>
      <vt:lpstr>WATCH: DEFINING THE PROBLEM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NATIONAL HIGH SCHOOL DESIGN COMPETITION  LESSON 1: WHAT IS DESIGN?</dc:title>
  <dc:creator>Griffith, Alexa</dc:creator>
  <cp:lastModifiedBy>Giannopoulos, Vassiliki</cp:lastModifiedBy>
  <cp:revision>14</cp:revision>
  <dcterms:created xsi:type="dcterms:W3CDTF">2019-11-22T19:08:05Z</dcterms:created>
  <dcterms:modified xsi:type="dcterms:W3CDTF">2020-01-10T16:24:22Z</dcterms:modified>
</cp:coreProperties>
</file>